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2" r:id="rId4"/>
    <p:sldId id="263" r:id="rId5"/>
    <p:sldId id="257" r:id="rId6"/>
    <p:sldId id="265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mon Mößinger" initials="S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</dgm:ptLst>
  <dgm:cxnLst>
    <dgm:cxn modelId="{39CC5670-7B0E-4F93-95CD-5A004B7C17C6}" type="presOf" srcId="{659C13D0-7F70-46F8-A661-9C099383D808}" destId="{1DB04678-6C61-4B2D-9850-DF86D7F3433D}" srcOrd="0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Erfassung der Anwenderprofile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064CFD4-1C1E-498B-91EA-EBDF0ACDB785}" type="presOf" srcId="{398D0C42-EF30-404A-A32D-DFBC7EE2F231}" destId="{9A2AA644-E205-4BFC-8C29-B93086BA2031}" srcOrd="0" destOrd="0" presId="urn:microsoft.com/office/officeart/2005/8/layout/chevron2"/>
    <dgm:cxn modelId="{2CF33D6D-9055-4642-A2DC-B446E80B51C9}" type="presOf" srcId="{CA42EB85-219D-455E-9D24-B576B2CF7D86}" destId="{4348DE8B-CAA1-43F0-B134-F4E2C7608D28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ECE0E928-CA6E-4ACF-A726-DFDDA1C49053}" type="presOf" srcId="{659C13D0-7F70-46F8-A661-9C099383D808}" destId="{1DB04678-6C61-4B2D-9850-DF86D7F3433D}" srcOrd="0" destOrd="0" presId="urn:microsoft.com/office/officeart/2005/8/layout/chevron2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A4B87AED-BBA6-4B62-8A2A-734A7F5C5B60}" type="presParOf" srcId="{1DB04678-6C61-4B2D-9850-DF86D7F3433D}" destId="{54F57643-AE3B-4250-B238-8D9AB6BF988F}" srcOrd="0" destOrd="0" presId="urn:microsoft.com/office/officeart/2005/8/layout/chevron2"/>
    <dgm:cxn modelId="{6C6F1DCE-9960-4174-8A29-7C97DC07EB04}" type="presParOf" srcId="{54F57643-AE3B-4250-B238-8D9AB6BF988F}" destId="{9A2AA644-E205-4BFC-8C29-B93086BA2031}" srcOrd="0" destOrd="0" presId="urn:microsoft.com/office/officeart/2005/8/layout/chevron2"/>
    <dgm:cxn modelId="{D0DCF61C-8205-4A5E-AD84-1145E3A5D4D5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Auswahl der Technik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7656F2F-DE32-4CEC-9F72-D3521E14F2F9}" type="presOf" srcId="{659C13D0-7F70-46F8-A661-9C099383D808}" destId="{1DB04678-6C61-4B2D-9850-DF86D7F3433D}" srcOrd="0" destOrd="0" presId="urn:microsoft.com/office/officeart/2005/8/layout/chevron2"/>
    <dgm:cxn modelId="{41A489B5-9140-441B-910B-B3FB5028A93A}" type="presOf" srcId="{CA42EB85-219D-455E-9D24-B576B2CF7D86}" destId="{4348DE8B-CAA1-43F0-B134-F4E2C7608D28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9DD3C5DD-00A2-44A7-86B9-882CF7ACF996}" type="presOf" srcId="{398D0C42-EF30-404A-A32D-DFBC7EE2F231}" destId="{9A2AA644-E205-4BFC-8C29-B93086BA2031}" srcOrd="0" destOrd="0" presId="urn:microsoft.com/office/officeart/2005/8/layout/chevron2"/>
    <dgm:cxn modelId="{8D34D05C-CC4E-487A-8FC1-15E117C5903C}" type="presParOf" srcId="{1DB04678-6C61-4B2D-9850-DF86D7F3433D}" destId="{54F57643-AE3B-4250-B238-8D9AB6BF988F}" srcOrd="0" destOrd="0" presId="urn:microsoft.com/office/officeart/2005/8/layout/chevron2"/>
    <dgm:cxn modelId="{5945FA97-5FCF-499B-9AF2-A3F78DCE537B}" type="presParOf" srcId="{54F57643-AE3B-4250-B238-8D9AB6BF988F}" destId="{9A2AA644-E205-4BFC-8C29-B93086BA2031}" srcOrd="0" destOrd="0" presId="urn:microsoft.com/office/officeart/2005/8/layout/chevron2"/>
    <dgm:cxn modelId="{35EFA0B4-DD21-4566-9165-34D901BD3F14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Beschaffung und Konfiguration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89C0404-A990-4F30-A10C-522C0FB3D048}" type="presOf" srcId="{398D0C42-EF30-404A-A32D-DFBC7EE2F231}" destId="{9A2AA644-E205-4BFC-8C29-B93086BA2031}" srcOrd="0" destOrd="0" presId="urn:microsoft.com/office/officeart/2005/8/layout/chevron2"/>
    <dgm:cxn modelId="{49603046-BEE1-4922-B7EC-49CEC2A4E3DD}" type="presOf" srcId="{CA42EB85-219D-455E-9D24-B576B2CF7D86}" destId="{4348DE8B-CAA1-43F0-B134-F4E2C7608D28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3BFAB2E8-91BD-4C63-9B97-399DA39DBDB6}" type="presOf" srcId="{659C13D0-7F70-46F8-A661-9C099383D808}" destId="{1DB04678-6C61-4B2D-9850-DF86D7F3433D}" srcOrd="0" destOrd="0" presId="urn:microsoft.com/office/officeart/2005/8/layout/chevron2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00866E69-EE84-4916-AF14-9B7574DB011D}" type="presParOf" srcId="{1DB04678-6C61-4B2D-9850-DF86D7F3433D}" destId="{54F57643-AE3B-4250-B238-8D9AB6BF988F}" srcOrd="0" destOrd="0" presId="urn:microsoft.com/office/officeart/2005/8/layout/chevron2"/>
    <dgm:cxn modelId="{300BA553-96AB-4B59-B547-D6D16F30C63F}" type="presParOf" srcId="{54F57643-AE3B-4250-B238-8D9AB6BF988F}" destId="{9A2AA644-E205-4BFC-8C29-B93086BA2031}" srcOrd="0" destOrd="0" presId="urn:microsoft.com/office/officeart/2005/8/layout/chevron2"/>
    <dgm:cxn modelId="{BFA6ADD8-5BBC-4968-BA85-4DB00E420B44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 Funktionstest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 custScaleY="100392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 custScaleY="10038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B1B2830-6C8B-44A8-9131-976305E9CBEC}" type="presOf" srcId="{CA42EB85-219D-455E-9D24-B576B2CF7D86}" destId="{4348DE8B-CAA1-43F0-B134-F4E2C7608D28}" srcOrd="0" destOrd="0" presId="urn:microsoft.com/office/officeart/2005/8/layout/chevron2"/>
    <dgm:cxn modelId="{FC52141D-D26B-4AF7-BD08-E8BD327BA250}" type="presOf" srcId="{398D0C42-EF30-404A-A32D-DFBC7EE2F231}" destId="{9A2AA644-E205-4BFC-8C29-B93086BA2031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5E3AD467-11B9-40C1-B745-A3B35AC495AF}" type="presOf" srcId="{659C13D0-7F70-46F8-A661-9C099383D808}" destId="{1DB04678-6C61-4B2D-9850-DF86D7F3433D}" srcOrd="0" destOrd="0" presId="urn:microsoft.com/office/officeart/2005/8/layout/chevron2"/>
    <dgm:cxn modelId="{879D2686-D378-41FA-8B14-C7905BE3976E}" type="presParOf" srcId="{1DB04678-6C61-4B2D-9850-DF86D7F3433D}" destId="{54F57643-AE3B-4250-B238-8D9AB6BF988F}" srcOrd="0" destOrd="0" presId="urn:microsoft.com/office/officeart/2005/8/layout/chevron2"/>
    <dgm:cxn modelId="{C96FF130-1FB9-4E26-ACD7-642C1BEB31E3}" type="presParOf" srcId="{54F57643-AE3B-4250-B238-8D9AB6BF988F}" destId="{9A2AA644-E205-4BFC-8C29-B93086BA2031}" srcOrd="0" destOrd="0" presId="urn:microsoft.com/office/officeart/2005/8/layout/chevron2"/>
    <dgm:cxn modelId="{DB187B44-3A0F-4B40-9965-ABFE4DD8D53B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9C13D0-7F70-46F8-A661-9C099383D808}" type="doc">
      <dgm:prSet loTypeId="urn:microsoft.com/office/officeart/2005/8/layout/chevron2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98D0C42-EF30-404A-A32D-DFBC7EE2F231}">
      <dgm:prSet phldrT="[Text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de-DE" dirty="0"/>
        </a:p>
      </dgm:t>
    </dgm:pt>
    <dgm:pt modelId="{65D4C130-C8B1-4E8A-81F8-73BD5D4889C6}" type="parTrans" cxnId="{B065C0BC-6438-4355-8ADC-122E2D8D1D5F}">
      <dgm:prSet/>
      <dgm:spPr/>
      <dgm:t>
        <a:bodyPr/>
        <a:lstStyle/>
        <a:p>
          <a:endParaRPr lang="de-DE"/>
        </a:p>
      </dgm:t>
    </dgm:pt>
    <dgm:pt modelId="{E14B3D8D-9BF1-41C7-80BA-96C201B13041}" type="sibTrans" cxnId="{B065C0BC-6438-4355-8ADC-122E2D8D1D5F}">
      <dgm:prSet/>
      <dgm:spPr/>
      <dgm:t>
        <a:bodyPr/>
        <a:lstStyle/>
        <a:p>
          <a:endParaRPr lang="de-DE"/>
        </a:p>
      </dgm:t>
    </dgm:pt>
    <dgm:pt modelId="{CA42EB85-219D-455E-9D24-B576B2CF7D86}">
      <dgm:prSet phldrT="[Text]" custT="1"/>
      <dgm:spPr/>
      <dgm:t>
        <a:bodyPr/>
        <a:lstStyle/>
        <a:p>
          <a:r>
            <a:rPr lang="de-DE" sz="1800" dirty="0" smtClean="0"/>
            <a:t>Schrittweise Inbetriebnahme</a:t>
          </a:r>
          <a:endParaRPr lang="de-DE" sz="1800" dirty="0"/>
        </a:p>
      </dgm:t>
    </dgm:pt>
    <dgm:pt modelId="{E851D311-86B7-4CF4-91D3-2D8A9F4DC90D}" type="parTrans" cxnId="{3CECC502-2828-45F0-AC25-E10BAF444587}">
      <dgm:prSet/>
      <dgm:spPr/>
      <dgm:t>
        <a:bodyPr/>
        <a:lstStyle/>
        <a:p>
          <a:endParaRPr lang="de-DE"/>
        </a:p>
      </dgm:t>
    </dgm:pt>
    <dgm:pt modelId="{5CBCFFD0-E3F6-4E06-8616-6F4CF50DB7FE}" type="sibTrans" cxnId="{3CECC502-2828-45F0-AC25-E10BAF444587}">
      <dgm:prSet/>
      <dgm:spPr/>
      <dgm:t>
        <a:bodyPr/>
        <a:lstStyle/>
        <a:p>
          <a:endParaRPr lang="de-DE"/>
        </a:p>
      </dgm:t>
    </dgm:pt>
    <dgm:pt modelId="{1DB04678-6C61-4B2D-9850-DF86D7F3433D}" type="pres">
      <dgm:prSet presAssocID="{659C13D0-7F70-46F8-A661-9C099383D8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F57643-AE3B-4250-B238-8D9AB6BF988F}" type="pres">
      <dgm:prSet presAssocID="{398D0C42-EF30-404A-A32D-DFBC7EE2F231}" presName="composite" presStyleCnt="0"/>
      <dgm:spPr/>
    </dgm:pt>
    <dgm:pt modelId="{9A2AA644-E205-4BFC-8C29-B93086BA2031}" type="pres">
      <dgm:prSet presAssocID="{398D0C42-EF30-404A-A32D-DFBC7EE2F2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348DE8B-CAA1-43F0-B134-F4E2C7608D28}" type="pres">
      <dgm:prSet presAssocID="{398D0C42-EF30-404A-A32D-DFBC7EE2F2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09AB328-D3CE-4EAE-95BA-CBE3F898BD11}" type="presOf" srcId="{398D0C42-EF30-404A-A32D-DFBC7EE2F231}" destId="{9A2AA644-E205-4BFC-8C29-B93086BA2031}" srcOrd="0" destOrd="0" presId="urn:microsoft.com/office/officeart/2005/8/layout/chevron2"/>
    <dgm:cxn modelId="{E0DB019C-BC16-487D-A3DE-BF4EA8A7739A}" type="presOf" srcId="{659C13D0-7F70-46F8-A661-9C099383D808}" destId="{1DB04678-6C61-4B2D-9850-DF86D7F3433D}" srcOrd="0" destOrd="0" presId="urn:microsoft.com/office/officeart/2005/8/layout/chevron2"/>
    <dgm:cxn modelId="{B065C0BC-6438-4355-8ADC-122E2D8D1D5F}" srcId="{659C13D0-7F70-46F8-A661-9C099383D808}" destId="{398D0C42-EF30-404A-A32D-DFBC7EE2F231}" srcOrd="0" destOrd="0" parTransId="{65D4C130-C8B1-4E8A-81F8-73BD5D4889C6}" sibTransId="{E14B3D8D-9BF1-41C7-80BA-96C201B13041}"/>
    <dgm:cxn modelId="{3CECC502-2828-45F0-AC25-E10BAF444587}" srcId="{398D0C42-EF30-404A-A32D-DFBC7EE2F231}" destId="{CA42EB85-219D-455E-9D24-B576B2CF7D86}" srcOrd="0" destOrd="0" parTransId="{E851D311-86B7-4CF4-91D3-2D8A9F4DC90D}" sibTransId="{5CBCFFD0-E3F6-4E06-8616-6F4CF50DB7FE}"/>
    <dgm:cxn modelId="{FC8317FE-337D-457B-A5DD-9D29525648D5}" type="presOf" srcId="{CA42EB85-219D-455E-9D24-B576B2CF7D86}" destId="{4348DE8B-CAA1-43F0-B134-F4E2C7608D28}" srcOrd="0" destOrd="0" presId="urn:microsoft.com/office/officeart/2005/8/layout/chevron2"/>
    <dgm:cxn modelId="{17917670-A381-4C25-992E-863D973501D4}" type="presParOf" srcId="{1DB04678-6C61-4B2D-9850-DF86D7F3433D}" destId="{54F57643-AE3B-4250-B238-8D9AB6BF988F}" srcOrd="0" destOrd="0" presId="urn:microsoft.com/office/officeart/2005/8/layout/chevron2"/>
    <dgm:cxn modelId="{04F51157-D24A-4639-836D-774B44BE58CD}" type="presParOf" srcId="{54F57643-AE3B-4250-B238-8D9AB6BF988F}" destId="{9A2AA644-E205-4BFC-8C29-B93086BA2031}" srcOrd="0" destOrd="0" presId="urn:microsoft.com/office/officeart/2005/8/layout/chevron2"/>
    <dgm:cxn modelId="{42EF975B-92DF-4852-9BE8-65F586168EAF}" type="presParOf" srcId="{54F57643-AE3B-4250-B238-8D9AB6BF988F}" destId="{4348DE8B-CAA1-43F0-B134-F4E2C7608D2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113445" y="113445"/>
          <a:ext cx="756303" cy="529412"/>
        </a:xfrm>
        <a:prstGeom prst="chevron">
          <a:avLst/>
        </a:prstGeom>
        <a:solidFill>
          <a:schemeClr val="tx2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/>
        </a:p>
      </dsp:txBody>
      <dsp:txXfrm rot="-5400000">
        <a:off x="1" y="264705"/>
        <a:ext cx="529412" cy="226891"/>
      </dsp:txXfrm>
    </dsp:sp>
    <dsp:sp modelId="{4348DE8B-CAA1-43F0-B134-F4E2C7608D28}">
      <dsp:nvSpPr>
        <dsp:cNvPr id="0" name=""/>
        <dsp:cNvSpPr/>
      </dsp:nvSpPr>
      <dsp:spPr>
        <a:xfrm rot="5400000">
          <a:off x="2980459" y="-2451046"/>
          <a:ext cx="491597" cy="5393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Erfassung der Anwenderprofile</a:t>
          </a:r>
          <a:endParaRPr lang="de-DE" sz="1800" kern="1200" dirty="0"/>
        </a:p>
      </dsp:txBody>
      <dsp:txXfrm rot="-5400000">
        <a:off x="529413" y="23998"/>
        <a:ext cx="5369692" cy="4436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113445" y="113445"/>
          <a:ext cx="756303" cy="529412"/>
        </a:xfrm>
        <a:prstGeom prst="chevron">
          <a:avLst/>
        </a:prstGeom>
        <a:solidFill>
          <a:schemeClr val="accent1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/>
        </a:p>
      </dsp:txBody>
      <dsp:txXfrm rot="-5400000">
        <a:off x="1" y="264705"/>
        <a:ext cx="529412" cy="226891"/>
      </dsp:txXfrm>
    </dsp:sp>
    <dsp:sp modelId="{4348DE8B-CAA1-43F0-B134-F4E2C7608D28}">
      <dsp:nvSpPr>
        <dsp:cNvPr id="0" name=""/>
        <dsp:cNvSpPr/>
      </dsp:nvSpPr>
      <dsp:spPr>
        <a:xfrm rot="5400000">
          <a:off x="2980459" y="-2451046"/>
          <a:ext cx="491597" cy="5393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Auswahl der Technik</a:t>
          </a:r>
          <a:endParaRPr lang="de-DE" sz="1800" kern="1200" dirty="0"/>
        </a:p>
      </dsp:txBody>
      <dsp:txXfrm rot="-5400000">
        <a:off x="529413" y="23998"/>
        <a:ext cx="5369692" cy="4436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113445" y="113445"/>
          <a:ext cx="756303" cy="529412"/>
        </a:xfrm>
        <a:prstGeom prst="chevron">
          <a:avLst/>
        </a:prstGeom>
        <a:solidFill>
          <a:schemeClr val="tx2">
            <a:lumMod val="60000"/>
            <a:lumOff val="4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/>
        </a:p>
      </dsp:txBody>
      <dsp:txXfrm rot="-5400000">
        <a:off x="1" y="264705"/>
        <a:ext cx="529412" cy="226891"/>
      </dsp:txXfrm>
    </dsp:sp>
    <dsp:sp modelId="{4348DE8B-CAA1-43F0-B134-F4E2C7608D28}">
      <dsp:nvSpPr>
        <dsp:cNvPr id="0" name=""/>
        <dsp:cNvSpPr/>
      </dsp:nvSpPr>
      <dsp:spPr>
        <a:xfrm rot="5400000">
          <a:off x="2980459" y="-2451046"/>
          <a:ext cx="491597" cy="5393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Beschaffung und Konfiguration</a:t>
          </a:r>
          <a:endParaRPr lang="de-DE" sz="1800" kern="1200" dirty="0"/>
        </a:p>
      </dsp:txBody>
      <dsp:txXfrm rot="-5400000">
        <a:off x="529413" y="23998"/>
        <a:ext cx="5369692" cy="4436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114479" y="114479"/>
          <a:ext cx="756302" cy="527344"/>
        </a:xfrm>
        <a:prstGeom prst="chevron">
          <a:avLst/>
        </a:prstGeom>
        <a:solidFill>
          <a:schemeClr val="tx2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/>
        </a:p>
      </dsp:txBody>
      <dsp:txXfrm rot="-5400000">
        <a:off x="0" y="263672"/>
        <a:ext cx="527344" cy="228958"/>
      </dsp:txXfrm>
    </dsp:sp>
    <dsp:sp modelId="{4348DE8B-CAA1-43F0-B134-F4E2C7608D28}">
      <dsp:nvSpPr>
        <dsp:cNvPr id="0" name=""/>
        <dsp:cNvSpPr/>
      </dsp:nvSpPr>
      <dsp:spPr>
        <a:xfrm rot="5400000">
          <a:off x="2979454" y="-2451563"/>
          <a:ext cx="491538" cy="53957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 Funktionstest</a:t>
          </a:r>
          <a:endParaRPr lang="de-DE" sz="1800" kern="1200" dirty="0"/>
        </a:p>
      </dsp:txBody>
      <dsp:txXfrm rot="-5400000">
        <a:off x="527345" y="24541"/>
        <a:ext cx="5371763" cy="4435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AA644-E205-4BFC-8C29-B93086BA2031}">
      <dsp:nvSpPr>
        <dsp:cNvPr id="0" name=""/>
        <dsp:cNvSpPr/>
      </dsp:nvSpPr>
      <dsp:spPr>
        <a:xfrm rot="5400000">
          <a:off x="-113445" y="113445"/>
          <a:ext cx="756303" cy="529412"/>
        </a:xfrm>
        <a:prstGeom prst="chevron">
          <a:avLst/>
        </a:prstGeom>
        <a:solidFill>
          <a:schemeClr val="accent1">
            <a:lumMod val="40000"/>
            <a:lumOff val="60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/>
        </a:p>
      </dsp:txBody>
      <dsp:txXfrm rot="-5400000">
        <a:off x="1" y="264705"/>
        <a:ext cx="529412" cy="226891"/>
      </dsp:txXfrm>
    </dsp:sp>
    <dsp:sp modelId="{4348DE8B-CAA1-43F0-B134-F4E2C7608D28}">
      <dsp:nvSpPr>
        <dsp:cNvPr id="0" name=""/>
        <dsp:cNvSpPr/>
      </dsp:nvSpPr>
      <dsp:spPr>
        <a:xfrm rot="5400000">
          <a:off x="2980459" y="-2451046"/>
          <a:ext cx="491597" cy="5393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Schrittweise Inbetriebnahme</a:t>
          </a:r>
          <a:endParaRPr lang="de-DE" sz="1800" kern="1200" dirty="0"/>
        </a:p>
      </dsp:txBody>
      <dsp:txXfrm rot="-5400000">
        <a:off x="529413" y="23998"/>
        <a:ext cx="5369692" cy="443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1FD15-CF0C-4C27-82C3-B9C56CB54B20}" type="datetimeFigureOut">
              <a:rPr lang="de-DE" smtClean="0"/>
              <a:t>07.02.2018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1C509-31FF-4449-8060-94B875399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253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04865"/>
            <a:ext cx="8229600" cy="3312368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  <p:sp>
        <p:nvSpPr>
          <p:cNvPr id="8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smtClean="0"/>
              <a:t>Titelmasterformat durch Klicken bearbeiten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9824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88224" y="836713"/>
            <a:ext cx="2057400" cy="4608512"/>
          </a:xfrm>
          <a:prstGeom prst="rect">
            <a:avLst/>
          </a:prstGeom>
        </p:spPr>
        <p:txBody>
          <a:bodyPr vert="eaVert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836713"/>
            <a:ext cx="6019800" cy="5040560"/>
          </a:xfrm>
          <a:prstGeom prst="rect">
            <a:avLst/>
          </a:prstGeo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69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898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7240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114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06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04865"/>
            <a:ext cx="4038600" cy="32403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818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28679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3068960"/>
            <a:ext cx="4040188" cy="305720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28679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241744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0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dirty="0" smtClean="0"/>
              <a:t>Titelmasterformat durch Klicken bearbeiten</a:t>
            </a:r>
            <a:endParaRPr lang="en-US" sz="4000" dirty="0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00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 userDrawn="1"/>
        </p:nvSpPr>
        <p:spPr>
          <a:xfrm>
            <a:off x="457200" y="91360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600" dirty="0" smtClean="0"/>
              <a:t>Titelmasterformat durch Klicken bearbeiten</a:t>
            </a:r>
            <a:endParaRPr lang="en-US" sz="3600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79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26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199" y="836713"/>
            <a:ext cx="3008313" cy="89301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836713"/>
            <a:ext cx="5111750" cy="4608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70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708525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908719"/>
            <a:ext cx="8219256" cy="37077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29510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3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www.greenitown.de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733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-108520" y="-99392"/>
            <a:ext cx="9361040" cy="792088"/>
          </a:xfrm>
          <a:prstGeom prst="rect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V:\Allgemein\Vorlagen\Logos\DUH-Familie\DUH e.V\DUH_Logo_Farbe_freigestellt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2100" y="130498"/>
            <a:ext cx="3672408" cy="431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N:\Kommunaler Umweltschutz\greenITown\Öffentlichkeitsarbeit\Logo\greenITown_Logo_final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56" y="130498"/>
            <a:ext cx="1296144" cy="444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:\Kommunaler Umweltschutz\greenITown\Veranstaltungen\Cebit\Powerpoint Präsentation\Berater-kjekol-Fotolia.jp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583565"/>
            <a:ext cx="751968" cy="751968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:\Kommunaler Umweltschutz\greenITown\Veranstaltungen\Cebit\Powerpoint Präsentation\Modellkommune-Marco2811-Fotolia.jpg"/>
          <p:cNvPicPr>
            <a:picLocks noChangeAspect="1" noChangeArrowheads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92" r="16520"/>
          <a:stretch/>
        </p:blipFill>
        <p:spPr bwMode="auto">
          <a:xfrm>
            <a:off x="2892152" y="5854672"/>
            <a:ext cx="901869" cy="901980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Gerade Verbindung 12"/>
          <p:cNvCxnSpPr/>
          <p:nvPr/>
        </p:nvCxnSpPr>
        <p:spPr>
          <a:xfrm>
            <a:off x="2281420" y="6050324"/>
            <a:ext cx="609770" cy="153309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2571012" y="6090733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N:\Kommunaler Umweltschutz\greenITown\Fotos-Filme\Fotolia_Copyright-immer-angeben\Fotolia_64601579_GoGreen-Tastatur_markrubens klein.jpg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63" r="26957"/>
          <a:stretch/>
        </p:blipFill>
        <p:spPr bwMode="auto">
          <a:xfrm>
            <a:off x="174639" y="5964586"/>
            <a:ext cx="792088" cy="792066"/>
          </a:xfrm>
          <a:prstGeom prst="ellipse">
            <a:avLst/>
          </a:prstGeom>
          <a:ln w="127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Gerade Verbindung 29"/>
          <p:cNvCxnSpPr/>
          <p:nvPr/>
        </p:nvCxnSpPr>
        <p:spPr>
          <a:xfrm flipV="1">
            <a:off x="968009" y="6075262"/>
            <a:ext cx="573579" cy="191194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Ellipse 30"/>
          <p:cNvSpPr/>
          <p:nvPr/>
        </p:nvSpPr>
        <p:spPr>
          <a:xfrm>
            <a:off x="1218553" y="6135368"/>
            <a:ext cx="72489" cy="72489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712089"/>
            <a:ext cx="3310226" cy="1108734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986905" y="6413377"/>
            <a:ext cx="18850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www.greenitown.de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578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3. </a:t>
            </a:r>
            <a:r>
              <a:rPr lang="de-DE" b="1" dirty="0" err="1"/>
              <a:t>Desktopvirtualisierung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27584" y="5301208"/>
            <a:ext cx="8229600" cy="3672408"/>
          </a:xfrm>
        </p:spPr>
        <p:txBody>
          <a:bodyPr/>
          <a:lstStyle/>
          <a:p>
            <a:pPr marL="0" indent="0" algn="r">
              <a:buNone/>
            </a:pPr>
            <a:r>
              <a:rPr lang="de-DE" sz="1600" dirty="0" smtClean="0"/>
              <a:t>Inhalte wurden erarbeitet von:  Matthias Diehl, ESD1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207" y="2411596"/>
            <a:ext cx="4319025" cy="1481331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251526" y="3995772"/>
            <a:ext cx="448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</a:rPr>
              <a:t>Wir machen Kommunen fit für Green IT</a:t>
            </a:r>
            <a:endParaRPr lang="de-DE" b="1" dirty="0">
              <a:solidFill>
                <a:schemeClr val="tx1">
                  <a:lumMod val="65000"/>
                  <a:lumOff val="35000"/>
                </a:schemeClr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5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Desktopvirtualisierung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Gründe für eine </a:t>
            </a:r>
            <a:r>
              <a:rPr lang="de-DE" u="sng" dirty="0" err="1" smtClean="0"/>
              <a:t>Desktopvirtualisierung</a:t>
            </a:r>
            <a:r>
              <a:rPr lang="de-DE" u="sng" dirty="0" smtClean="0"/>
              <a:t>:</a:t>
            </a:r>
          </a:p>
          <a:p>
            <a:pPr marL="0" indent="0">
              <a:buNone/>
            </a:pPr>
            <a:endParaRPr lang="de-DE" sz="800" u="sng" dirty="0"/>
          </a:p>
          <a:p>
            <a:r>
              <a:rPr lang="de-DE" sz="2000" dirty="0" smtClean="0"/>
              <a:t>Einsparung </a:t>
            </a:r>
            <a:r>
              <a:rPr lang="de-DE" sz="2000" dirty="0"/>
              <a:t>von </a:t>
            </a:r>
            <a:r>
              <a:rPr lang="de-DE" sz="2000" dirty="0" smtClean="0"/>
              <a:t>Ressourcen (Strom und Platz)</a:t>
            </a:r>
          </a:p>
          <a:p>
            <a:r>
              <a:rPr lang="de-DE" sz="2000" dirty="0" smtClean="0"/>
              <a:t>Imagegewinn </a:t>
            </a:r>
            <a:r>
              <a:rPr lang="de-DE" sz="2000" dirty="0"/>
              <a:t>durch den Einsatz </a:t>
            </a:r>
            <a:r>
              <a:rPr lang="de-DE" sz="2000" dirty="0" smtClean="0"/>
              <a:t>moderner Technologien</a:t>
            </a:r>
          </a:p>
          <a:p>
            <a:r>
              <a:rPr lang="de-DE" sz="2000" dirty="0" smtClean="0"/>
              <a:t>Flexibilität </a:t>
            </a:r>
            <a:r>
              <a:rPr lang="de-DE" sz="2000" dirty="0"/>
              <a:t>bei Anbindung von </a:t>
            </a:r>
            <a:r>
              <a:rPr lang="de-DE" sz="2000" dirty="0" smtClean="0"/>
              <a:t>Außenstellen und Heimarbeitsplätzen</a:t>
            </a:r>
          </a:p>
          <a:p>
            <a:pPr marL="0" indent="0">
              <a:buNone/>
            </a:pPr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pic>
        <p:nvPicPr>
          <p:cNvPr id="3077" name="Picture 5" descr="C:\Users\m.diehl\AppData\Local\Microsoft\Windows\Temporary Internet Files\Content.IE5\C1QREDR5\geld-sparen-im-alltag-glühbirne-strom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163" y="1628800"/>
            <a:ext cx="1623710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m.diehl\AppData\Local\Microsoft\Windows\Temporary Internet Files\Content.IE5\C7QFHFGX\Ergonomie-am-Arbeitsplatz-moderne-büromöbel-homeoffice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4163" y="4581127"/>
            <a:ext cx="1623710" cy="1217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m.diehl\AppData\Local\Microsoft\Windows\Temporary Internet Files\Content.IE5\KVA0B2MH\thumbs-297591_960_72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787" y="3436222"/>
            <a:ext cx="507015" cy="92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54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Desktopvirtualisierung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Kurzdefinition</a:t>
            </a:r>
          </a:p>
          <a:p>
            <a:pPr lvl="1"/>
            <a:r>
              <a:rPr lang="de-DE" dirty="0" smtClean="0"/>
              <a:t>Einsatz stromsparender und günstiger Clients zur </a:t>
            </a: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>Verbindung mit Desktops auf einem zentralen Host</a:t>
            </a:r>
          </a:p>
        </p:txBody>
      </p:sp>
      <p:pic>
        <p:nvPicPr>
          <p:cNvPr id="1027" name="Picture 3" descr="C:\Users\m.diehl\AppData\Local\Microsoft\Windows\Temporary Internet Files\Content.IE5\28M6QCFE\medionpc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29000"/>
            <a:ext cx="219613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m.diehl\AppData\Local\Microsoft\Windows\Temporary Internet Files\Content.IE5\8TL2B9G3\Computer_rack_HP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275" y="2362572"/>
            <a:ext cx="2055101" cy="308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2822214" y="3719232"/>
            <a:ext cx="30664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Bisher: Arbeit auf PC </a:t>
            </a:r>
            <a:br>
              <a:rPr lang="de-DE" dirty="0" smtClean="0"/>
            </a:br>
            <a:r>
              <a:rPr lang="de-DE" dirty="0" smtClean="0"/>
              <a:t>             Dienste auf dem Server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1720708" y="4077072"/>
            <a:ext cx="5158567" cy="0"/>
          </a:xfrm>
          <a:prstGeom prst="straightConnector1">
            <a:avLst/>
          </a:prstGeom>
          <a:ln w="25400" cmpd="sng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52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Desktopvirtualisierung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8800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Geplante Änderung</a:t>
            </a:r>
          </a:p>
          <a:p>
            <a:pPr lvl="1"/>
            <a:r>
              <a:rPr lang="de-DE" dirty="0" smtClean="0"/>
              <a:t>Ersatz der PC durch </a:t>
            </a:r>
            <a:r>
              <a:rPr lang="de-DE" dirty="0" err="1" smtClean="0"/>
              <a:t>Raspberry</a:t>
            </a:r>
            <a:r>
              <a:rPr lang="de-DE" dirty="0" smtClean="0"/>
              <a:t> PI </a:t>
            </a:r>
            <a:r>
              <a:rPr lang="de-DE" dirty="0" err="1" smtClean="0"/>
              <a:t>Thin</a:t>
            </a:r>
            <a:r>
              <a:rPr lang="de-DE" dirty="0" smtClean="0"/>
              <a:t> Clients</a:t>
            </a:r>
          </a:p>
        </p:txBody>
      </p:sp>
      <p:pic>
        <p:nvPicPr>
          <p:cNvPr id="1034" name="Picture 10" descr="C:\Users\m.diehl\AppData\Local\Microsoft\Windows\Temporary Internet Files\Content.IE5\8TL2B9G3\Computer_rack_HP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275" y="2204864"/>
            <a:ext cx="2055101" cy="3082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Gerade Verbindung mit Pfeil 5"/>
          <p:cNvCxnSpPr/>
          <p:nvPr/>
        </p:nvCxnSpPr>
        <p:spPr>
          <a:xfrm>
            <a:off x="1720708" y="3919364"/>
            <a:ext cx="5158567" cy="0"/>
          </a:xfrm>
          <a:prstGeom prst="straightConnector1">
            <a:avLst/>
          </a:prstGeom>
          <a:ln w="25400" cmpd="sng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2510763" y="3592481"/>
            <a:ext cx="4120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Planung: Arbeit auf dem Server</a:t>
            </a:r>
          </a:p>
          <a:p>
            <a:r>
              <a:rPr lang="de-DE" dirty="0" smtClean="0"/>
              <a:t>Nur die Anzeige / Eingabe am Arbeitsplatz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10" y="3592481"/>
            <a:ext cx="1013098" cy="67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6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.diehl\AppData\Local\Microsoft\Windows\Temporary Internet Files\Content.IE5\28M6QCFE\medionpc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91" y="3070466"/>
            <a:ext cx="1723895" cy="1582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Desktopvirtualisierung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Der Energiebedarf eines PC entspricht in etwa dem Energiebedarf von 40 </a:t>
            </a:r>
            <a:r>
              <a:rPr lang="de-DE" dirty="0" err="1" smtClean="0"/>
              <a:t>Thin</a:t>
            </a:r>
            <a:r>
              <a:rPr lang="de-DE" dirty="0" smtClean="0"/>
              <a:t> Clients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062806"/>
            <a:ext cx="548711" cy="366539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455600"/>
            <a:ext cx="548711" cy="366539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875223"/>
            <a:ext cx="548711" cy="366539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268017"/>
            <a:ext cx="548711" cy="366539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86" y="3062807"/>
            <a:ext cx="548711" cy="366539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86" y="3455601"/>
            <a:ext cx="548711" cy="366539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86" y="3875224"/>
            <a:ext cx="548711" cy="366539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286" y="4268018"/>
            <a:ext cx="548711" cy="366539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606" y="3062809"/>
            <a:ext cx="548711" cy="366539"/>
          </a:xfrm>
          <a:prstGeom prst="rect">
            <a:avLst/>
          </a:prstGeom>
        </p:spPr>
      </p:pic>
      <p:pic>
        <p:nvPicPr>
          <p:cNvPr id="22" name="Grafi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606" y="3455603"/>
            <a:ext cx="548711" cy="366539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606" y="3875226"/>
            <a:ext cx="548711" cy="366539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606" y="4268020"/>
            <a:ext cx="548711" cy="366539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859" y="3062808"/>
            <a:ext cx="548711" cy="366539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859" y="3455602"/>
            <a:ext cx="548711" cy="366539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859" y="3875225"/>
            <a:ext cx="548711" cy="366539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859" y="4268019"/>
            <a:ext cx="548711" cy="366539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077" y="3062809"/>
            <a:ext cx="548711" cy="366539"/>
          </a:xfrm>
          <a:prstGeom prst="rect">
            <a:avLst/>
          </a:prstGeom>
        </p:spPr>
      </p:pic>
      <p:pic>
        <p:nvPicPr>
          <p:cNvPr id="30" name="Grafik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077" y="3455603"/>
            <a:ext cx="548711" cy="366539"/>
          </a:xfrm>
          <a:prstGeom prst="rect">
            <a:avLst/>
          </a:prstGeom>
        </p:spPr>
      </p:pic>
      <p:pic>
        <p:nvPicPr>
          <p:cNvPr id="31" name="Grafik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077" y="3875226"/>
            <a:ext cx="548711" cy="366539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7077" y="4268020"/>
            <a:ext cx="548711" cy="366539"/>
          </a:xfrm>
          <a:prstGeom prst="rect">
            <a:avLst/>
          </a:prstGeom>
        </p:spPr>
      </p:pic>
      <p:pic>
        <p:nvPicPr>
          <p:cNvPr id="33" name="Grafik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573" y="3062806"/>
            <a:ext cx="548711" cy="366539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573" y="3455600"/>
            <a:ext cx="548711" cy="366539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573" y="3875223"/>
            <a:ext cx="548711" cy="366539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573" y="4268017"/>
            <a:ext cx="548711" cy="366539"/>
          </a:xfrm>
          <a:prstGeom prst="rect">
            <a:avLst/>
          </a:prstGeom>
        </p:spPr>
      </p:pic>
      <p:pic>
        <p:nvPicPr>
          <p:cNvPr id="37" name="Grafik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059" y="3062807"/>
            <a:ext cx="548711" cy="366539"/>
          </a:xfrm>
          <a:prstGeom prst="rect">
            <a:avLst/>
          </a:prstGeom>
        </p:spPr>
      </p:pic>
      <p:pic>
        <p:nvPicPr>
          <p:cNvPr id="38" name="Grafik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059" y="3455601"/>
            <a:ext cx="548711" cy="366539"/>
          </a:xfrm>
          <a:prstGeom prst="rect">
            <a:avLst/>
          </a:prstGeom>
        </p:spPr>
      </p:pic>
      <p:pic>
        <p:nvPicPr>
          <p:cNvPr id="39" name="Grafik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059" y="3875224"/>
            <a:ext cx="548711" cy="366539"/>
          </a:xfrm>
          <a:prstGeom prst="rect">
            <a:avLst/>
          </a:prstGeom>
        </p:spPr>
      </p:pic>
      <p:pic>
        <p:nvPicPr>
          <p:cNvPr id="40" name="Grafik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059" y="4268018"/>
            <a:ext cx="548711" cy="366539"/>
          </a:xfrm>
          <a:prstGeom prst="rect">
            <a:avLst/>
          </a:prstGeom>
        </p:spPr>
      </p:pic>
      <p:pic>
        <p:nvPicPr>
          <p:cNvPr id="41" name="Grafik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79" y="3062809"/>
            <a:ext cx="548711" cy="366539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79" y="3455603"/>
            <a:ext cx="548711" cy="366539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79" y="3875226"/>
            <a:ext cx="548711" cy="366539"/>
          </a:xfrm>
          <a:prstGeom prst="rect">
            <a:avLst/>
          </a:prstGeom>
        </p:spPr>
      </p:pic>
      <p:pic>
        <p:nvPicPr>
          <p:cNvPr id="44" name="Grafik 4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7379" y="4268020"/>
            <a:ext cx="548711" cy="366539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632" y="3062808"/>
            <a:ext cx="548711" cy="366539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632" y="3455602"/>
            <a:ext cx="548711" cy="366539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632" y="3875225"/>
            <a:ext cx="548711" cy="366539"/>
          </a:xfrm>
          <a:prstGeom prst="rect">
            <a:avLst/>
          </a:prstGeom>
        </p:spPr>
      </p:pic>
      <p:pic>
        <p:nvPicPr>
          <p:cNvPr id="48" name="Grafik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632" y="4268019"/>
            <a:ext cx="548711" cy="366539"/>
          </a:xfrm>
          <a:prstGeom prst="rect">
            <a:avLst/>
          </a:prstGeom>
        </p:spPr>
      </p:pic>
      <p:pic>
        <p:nvPicPr>
          <p:cNvPr id="49" name="Grafik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850" y="3062809"/>
            <a:ext cx="548711" cy="366539"/>
          </a:xfrm>
          <a:prstGeom prst="rect">
            <a:avLst/>
          </a:prstGeom>
        </p:spPr>
      </p:pic>
      <p:pic>
        <p:nvPicPr>
          <p:cNvPr id="50" name="Grafik 4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850" y="3455603"/>
            <a:ext cx="548711" cy="366539"/>
          </a:xfrm>
          <a:prstGeom prst="rect">
            <a:avLst/>
          </a:prstGeom>
        </p:spPr>
      </p:pic>
      <p:pic>
        <p:nvPicPr>
          <p:cNvPr id="51" name="Grafik 5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850" y="3875226"/>
            <a:ext cx="548711" cy="366539"/>
          </a:xfrm>
          <a:prstGeom prst="rect">
            <a:avLst/>
          </a:prstGeom>
        </p:spPr>
      </p:pic>
      <p:pic>
        <p:nvPicPr>
          <p:cNvPr id="52" name="Grafik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850" y="4268020"/>
            <a:ext cx="548711" cy="366539"/>
          </a:xfrm>
          <a:prstGeom prst="rect">
            <a:avLst/>
          </a:prstGeom>
        </p:spPr>
      </p:pic>
      <p:sp>
        <p:nvSpPr>
          <p:cNvPr id="7" name="Pfeil nach links und rechts 6"/>
          <p:cNvSpPr/>
          <p:nvPr/>
        </p:nvSpPr>
        <p:spPr>
          <a:xfrm>
            <a:off x="1761440" y="3657101"/>
            <a:ext cx="736155" cy="28599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304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err="1" smtClean="0"/>
              <a:t>Desktopvirtualisierung</a:t>
            </a:r>
            <a:endParaRPr lang="de-DE" sz="3600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3934119309"/>
              </p:ext>
            </p:extLst>
          </p:nvPr>
        </p:nvGraphicFramePr>
        <p:xfrm>
          <a:off x="1673649" y="1772816"/>
          <a:ext cx="5923103" cy="75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2504620536"/>
              </p:ext>
            </p:extLst>
          </p:nvPr>
        </p:nvGraphicFramePr>
        <p:xfrm>
          <a:off x="1673649" y="2456912"/>
          <a:ext cx="5923103" cy="75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03275338"/>
              </p:ext>
            </p:extLst>
          </p:nvPr>
        </p:nvGraphicFramePr>
        <p:xfrm>
          <a:off x="1673649" y="2996912"/>
          <a:ext cx="5923103" cy="75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1712883893"/>
              </p:ext>
            </p:extLst>
          </p:nvPr>
        </p:nvGraphicFramePr>
        <p:xfrm>
          <a:off x="1673649" y="3536912"/>
          <a:ext cx="5923103" cy="75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809470359"/>
              </p:ext>
            </p:extLst>
          </p:nvPr>
        </p:nvGraphicFramePr>
        <p:xfrm>
          <a:off x="1673649" y="4076912"/>
          <a:ext cx="5923103" cy="75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10" name="Diagramm 9"/>
          <p:cNvGraphicFramePr/>
          <p:nvPr>
            <p:extLst>
              <p:ext uri="{D42A27DB-BD31-4B8C-83A1-F6EECF244321}">
                <p14:modId xmlns:p14="http://schemas.microsoft.com/office/powerpoint/2010/main" val="4260514256"/>
              </p:ext>
            </p:extLst>
          </p:nvPr>
        </p:nvGraphicFramePr>
        <p:xfrm>
          <a:off x="1673233" y="4616912"/>
          <a:ext cx="5923103" cy="75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de-DE" u="sng" dirty="0" smtClean="0"/>
              <a:t>Umsetzung:</a:t>
            </a:r>
          </a:p>
        </p:txBody>
      </p:sp>
    </p:spTree>
    <p:extLst>
      <p:ext uri="{BB962C8B-B14F-4D97-AF65-F5344CB8AC3E}">
        <p14:creationId xmlns:p14="http://schemas.microsoft.com/office/powerpoint/2010/main" val="43558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_Powerpoint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Vorlage_Powerpoint</Template>
  <TotalTime>0</TotalTime>
  <Words>113</Words>
  <Application>Microsoft Office PowerPoint</Application>
  <PresentationFormat>Bildschirmpräsentation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Vorlage_Powerpoint</vt:lpstr>
      <vt:lpstr>3. Desktopvirtualisierung</vt:lpstr>
      <vt:lpstr>Desktopvirtualisierung</vt:lpstr>
      <vt:lpstr>Desktopvirtualisierung</vt:lpstr>
      <vt:lpstr>Desktopvirtualisierung</vt:lpstr>
      <vt:lpstr>Desktopvirtualisierung</vt:lpstr>
      <vt:lpstr>Desktopvirtualisierung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Einsparungen am Arbeitsplatz;  Mitarbeiter: Motivation und Richtlinien</dc:title>
  <dc:creator>Simon Mößinger</dc:creator>
  <cp:lastModifiedBy>Salome Hauger</cp:lastModifiedBy>
  <cp:revision>37</cp:revision>
  <dcterms:created xsi:type="dcterms:W3CDTF">2017-03-07T10:32:12Z</dcterms:created>
  <dcterms:modified xsi:type="dcterms:W3CDTF">2018-02-07T14:09:14Z</dcterms:modified>
</cp:coreProperties>
</file>