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7" r:id="rId3"/>
    <p:sldId id="258" r:id="rId4"/>
    <p:sldId id="266" r:id="rId5"/>
    <p:sldId id="269" r:id="rId6"/>
    <p:sldId id="261" r:id="rId7"/>
    <p:sldId id="260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 Mößinger" initials="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Auswahl und Beschaffung der Strommessgeräte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837136-F99E-496C-8F60-2EAEEE5E9F9E}" type="presOf" srcId="{398D0C42-EF30-404A-A32D-DFBC7EE2F231}" destId="{9A2AA644-E205-4BFC-8C29-B93086BA2031}" srcOrd="0" destOrd="0" presId="urn:microsoft.com/office/officeart/2005/8/layout/chevron2"/>
    <dgm:cxn modelId="{98D3858E-3EFB-4F9E-B406-6AF6A9DFB08C}" type="presOf" srcId="{659C13D0-7F70-46F8-A661-9C099383D808}" destId="{1DB04678-6C61-4B2D-9850-DF86D7F3433D}" srcOrd="0" destOrd="0" presId="urn:microsoft.com/office/officeart/2005/8/layout/chevron2"/>
    <dgm:cxn modelId="{ECD4B537-4314-4D17-89F0-2B10120082D2}" type="presOf" srcId="{CA42EB85-219D-455E-9D24-B576B2CF7D86}" destId="{4348DE8B-CAA1-43F0-B134-F4E2C7608D28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F5DC45AD-2DF6-438E-B998-E960745BAD82}" type="presParOf" srcId="{1DB04678-6C61-4B2D-9850-DF86D7F3433D}" destId="{54F57643-AE3B-4250-B238-8D9AB6BF988F}" srcOrd="0" destOrd="0" presId="urn:microsoft.com/office/officeart/2005/8/layout/chevron2"/>
    <dgm:cxn modelId="{E502073C-8473-4D85-A03C-15640B8F5231}" type="presParOf" srcId="{54F57643-AE3B-4250-B238-8D9AB6BF988F}" destId="{9A2AA644-E205-4BFC-8C29-B93086BA2031}" srcOrd="0" destOrd="0" presId="urn:microsoft.com/office/officeart/2005/8/layout/chevron2"/>
    <dgm:cxn modelId="{1ACEEFFA-0F4C-4F09-B436-9BDDDAA0DE0C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Definition der Messpunkte zusammen mit dem DL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AA6819C-F372-4229-9252-E30B9CB6863E}" type="presOf" srcId="{CA42EB85-219D-455E-9D24-B576B2CF7D86}" destId="{4348DE8B-CAA1-43F0-B134-F4E2C7608D28}" srcOrd="0" destOrd="0" presId="urn:microsoft.com/office/officeart/2005/8/layout/chevron2"/>
    <dgm:cxn modelId="{DB3B47CF-CB5F-4475-9EB3-FA738BC2F908}" type="presOf" srcId="{659C13D0-7F70-46F8-A661-9C099383D808}" destId="{1DB04678-6C61-4B2D-9850-DF86D7F3433D}" srcOrd="0" destOrd="0" presId="urn:microsoft.com/office/officeart/2005/8/layout/chevron2"/>
    <dgm:cxn modelId="{FA3ECC5E-7D25-49BC-BDFC-8F23E3A0AE0E}" type="presOf" srcId="{398D0C42-EF30-404A-A32D-DFBC7EE2F231}" destId="{9A2AA644-E205-4BFC-8C29-B93086BA2031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92D988DB-5C68-464D-AC3A-DC88D083F329}" type="presParOf" srcId="{1DB04678-6C61-4B2D-9850-DF86D7F3433D}" destId="{54F57643-AE3B-4250-B238-8D9AB6BF988F}" srcOrd="0" destOrd="0" presId="urn:microsoft.com/office/officeart/2005/8/layout/chevron2"/>
    <dgm:cxn modelId="{B09B3B07-A484-4289-B88B-001B1B1A15A8}" type="presParOf" srcId="{54F57643-AE3B-4250-B238-8D9AB6BF988F}" destId="{9A2AA644-E205-4BFC-8C29-B93086BA2031}" srcOrd="0" destOrd="0" presId="urn:microsoft.com/office/officeart/2005/8/layout/chevron2"/>
    <dgm:cxn modelId="{5877534E-7E9D-4445-8C80-47E95CA1B6D7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Durchführung der Messung durch den DL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C113ECB-6DC2-4DBB-90A3-7E7D19835BE2}" type="presOf" srcId="{659C13D0-7F70-46F8-A661-9C099383D808}" destId="{1DB04678-6C61-4B2D-9850-DF86D7F3433D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F19F233D-6E84-4735-BAE3-7771A2EAA327}" type="presOf" srcId="{CA42EB85-219D-455E-9D24-B576B2CF7D86}" destId="{4348DE8B-CAA1-43F0-B134-F4E2C7608D28}" srcOrd="0" destOrd="0" presId="urn:microsoft.com/office/officeart/2005/8/layout/chevron2"/>
    <dgm:cxn modelId="{10D680E1-0016-4D51-8C8F-4C245C696006}" type="presOf" srcId="{398D0C42-EF30-404A-A32D-DFBC7EE2F231}" destId="{9A2AA644-E205-4BFC-8C29-B93086BA2031}" srcOrd="0" destOrd="0" presId="urn:microsoft.com/office/officeart/2005/8/layout/chevron2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AE6B038E-50F6-4F12-93A5-51CF2A5E1CC2}" type="presParOf" srcId="{1DB04678-6C61-4B2D-9850-DF86D7F3433D}" destId="{54F57643-AE3B-4250-B238-8D9AB6BF988F}" srcOrd="0" destOrd="0" presId="urn:microsoft.com/office/officeart/2005/8/layout/chevron2"/>
    <dgm:cxn modelId="{ACB2239B-62ED-4BA5-94CC-3FA248A20CFD}" type="presParOf" srcId="{54F57643-AE3B-4250-B238-8D9AB6BF988F}" destId="{9A2AA644-E205-4BFC-8C29-B93086BA2031}" srcOrd="0" destOrd="0" presId="urn:microsoft.com/office/officeart/2005/8/layout/chevron2"/>
    <dgm:cxn modelId="{7FDCB52F-182C-4E79-81E6-9CDDDF4092A5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 Durchführung der Green IT Maßnahmen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 custScaleY="10039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 custScaleY="10038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64A7E71-5FC5-418B-9620-4AC490E70D0C}" type="presOf" srcId="{398D0C42-EF30-404A-A32D-DFBC7EE2F231}" destId="{9A2AA644-E205-4BFC-8C29-B93086BA2031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F0D9D2BF-0AB0-4189-9FF4-4D35E646E715}" type="presOf" srcId="{CA42EB85-219D-455E-9D24-B576B2CF7D86}" destId="{4348DE8B-CAA1-43F0-B134-F4E2C7608D28}" srcOrd="0" destOrd="0" presId="urn:microsoft.com/office/officeart/2005/8/layout/chevron2"/>
    <dgm:cxn modelId="{CEC5AC1B-1C15-47EC-8260-A7497EF176A3}" type="presOf" srcId="{659C13D0-7F70-46F8-A661-9C099383D808}" destId="{1DB04678-6C61-4B2D-9850-DF86D7F3433D}" srcOrd="0" destOrd="0" presId="urn:microsoft.com/office/officeart/2005/8/layout/chevron2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1E6E9019-A139-47C6-A0C9-BC87ACAEABEF}" type="presParOf" srcId="{1DB04678-6C61-4B2D-9850-DF86D7F3433D}" destId="{54F57643-AE3B-4250-B238-8D9AB6BF988F}" srcOrd="0" destOrd="0" presId="urn:microsoft.com/office/officeart/2005/8/layout/chevron2"/>
    <dgm:cxn modelId="{52F9B615-855F-486C-A394-CF7F975704F1}" type="presParOf" srcId="{54F57643-AE3B-4250-B238-8D9AB6BF988F}" destId="{9A2AA644-E205-4BFC-8C29-B93086BA2031}" srcOrd="0" destOrd="0" presId="urn:microsoft.com/office/officeart/2005/8/layout/chevron2"/>
    <dgm:cxn modelId="{4A96C637-4A90-4496-B53B-E246FBD7A952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Evaluierung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BD00978-5022-4CAF-9FC2-0C696ED01B1F}" type="presOf" srcId="{398D0C42-EF30-404A-A32D-DFBC7EE2F231}" destId="{9A2AA644-E205-4BFC-8C29-B93086BA2031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2575CE95-E555-47BA-8AF2-BFB6B308A7F8}" type="presOf" srcId="{CA42EB85-219D-455E-9D24-B576B2CF7D86}" destId="{4348DE8B-CAA1-43F0-B134-F4E2C7608D28}" srcOrd="0" destOrd="0" presId="urn:microsoft.com/office/officeart/2005/8/layout/chevron2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88629039-C4BD-4027-AADC-F02E6574C1AB}" type="presOf" srcId="{659C13D0-7F70-46F8-A661-9C099383D808}" destId="{1DB04678-6C61-4B2D-9850-DF86D7F3433D}" srcOrd="0" destOrd="0" presId="urn:microsoft.com/office/officeart/2005/8/layout/chevron2"/>
    <dgm:cxn modelId="{5FC72113-765B-463E-97A7-5593F3D64D21}" type="presParOf" srcId="{1DB04678-6C61-4B2D-9850-DF86D7F3433D}" destId="{54F57643-AE3B-4250-B238-8D9AB6BF988F}" srcOrd="0" destOrd="0" presId="urn:microsoft.com/office/officeart/2005/8/layout/chevron2"/>
    <dgm:cxn modelId="{3A01E7AD-A07E-45D0-9B5D-A3F1295813F0}" type="presParOf" srcId="{54F57643-AE3B-4250-B238-8D9AB6BF988F}" destId="{9A2AA644-E205-4BFC-8C29-B93086BA2031}" srcOrd="0" destOrd="0" presId="urn:microsoft.com/office/officeart/2005/8/layout/chevron2"/>
    <dgm:cxn modelId="{515C6322-BB39-4EE1-86B9-5B24F04C7C82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Dokumentation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A1D74A6-4B21-4029-9EDC-A69866146C50}" type="presOf" srcId="{659C13D0-7F70-46F8-A661-9C099383D808}" destId="{1DB04678-6C61-4B2D-9850-DF86D7F3433D}" srcOrd="0" destOrd="0" presId="urn:microsoft.com/office/officeart/2005/8/layout/chevron2"/>
    <dgm:cxn modelId="{CC4CCDE9-C548-47B2-8442-30A3849B5B61}" type="presOf" srcId="{398D0C42-EF30-404A-A32D-DFBC7EE2F231}" destId="{9A2AA644-E205-4BFC-8C29-B93086BA2031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963937EB-68EA-4F4E-A145-7F933393F19D}" type="presOf" srcId="{CA42EB85-219D-455E-9D24-B576B2CF7D86}" destId="{4348DE8B-CAA1-43F0-B134-F4E2C7608D28}" srcOrd="0" destOrd="0" presId="urn:microsoft.com/office/officeart/2005/8/layout/chevron2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0A78310E-B32F-4876-B758-8EAD8FA5A66F}" type="presParOf" srcId="{1DB04678-6C61-4B2D-9850-DF86D7F3433D}" destId="{54F57643-AE3B-4250-B238-8D9AB6BF988F}" srcOrd="0" destOrd="0" presId="urn:microsoft.com/office/officeart/2005/8/layout/chevron2"/>
    <dgm:cxn modelId="{A1B736E4-2288-4D58-80EF-ECDA3FCE1876}" type="presParOf" srcId="{54F57643-AE3B-4250-B238-8D9AB6BF988F}" destId="{9A2AA644-E205-4BFC-8C29-B93086BA2031}" srcOrd="0" destOrd="0" presId="urn:microsoft.com/office/officeart/2005/8/layout/chevron2"/>
    <dgm:cxn modelId="{1A3D3F76-2130-4C79-94DC-E33572950928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Inventur der IT Infrastruktur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30BD5BD-9A87-4E1D-8BB5-1508E75CB5D1}" type="presOf" srcId="{CA42EB85-219D-455E-9D24-B576B2CF7D86}" destId="{4348DE8B-CAA1-43F0-B134-F4E2C7608D28}" srcOrd="0" destOrd="0" presId="urn:microsoft.com/office/officeart/2005/8/layout/chevron2"/>
    <dgm:cxn modelId="{490BD309-86DB-41EC-B4CA-8E81A2E30410}" type="presOf" srcId="{659C13D0-7F70-46F8-A661-9C099383D808}" destId="{1DB04678-6C61-4B2D-9850-DF86D7F3433D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3E345F3E-2BBB-4ACE-BDEF-61529F55B46B}" type="presOf" srcId="{398D0C42-EF30-404A-A32D-DFBC7EE2F231}" destId="{9A2AA644-E205-4BFC-8C29-B93086BA2031}" srcOrd="0" destOrd="0" presId="urn:microsoft.com/office/officeart/2005/8/layout/chevron2"/>
    <dgm:cxn modelId="{81CA7142-8831-499F-9BA5-8A4A395412C6}" type="presParOf" srcId="{1DB04678-6C61-4B2D-9850-DF86D7F3433D}" destId="{54F57643-AE3B-4250-B238-8D9AB6BF988F}" srcOrd="0" destOrd="0" presId="urn:microsoft.com/office/officeart/2005/8/layout/chevron2"/>
    <dgm:cxn modelId="{E233B441-C194-4FF9-B3EF-D79B8F553F49}" type="presParOf" srcId="{54F57643-AE3B-4250-B238-8D9AB6BF988F}" destId="{9A2AA644-E205-4BFC-8C29-B93086BA2031}" srcOrd="0" destOrd="0" presId="urn:microsoft.com/office/officeart/2005/8/layout/chevron2"/>
    <dgm:cxn modelId="{F6ABCE1E-C8E4-4C6A-88C5-9272A903691E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Einteilung in Geräteklassen / Funktionsklassen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0AAFA80-6714-4DD0-92A8-122E86FBC327}" type="presOf" srcId="{398D0C42-EF30-404A-A32D-DFBC7EE2F231}" destId="{9A2AA644-E205-4BFC-8C29-B93086BA2031}" srcOrd="0" destOrd="0" presId="urn:microsoft.com/office/officeart/2005/8/layout/chevron2"/>
    <dgm:cxn modelId="{CF0D4D1B-1802-4F77-A134-5A9DD550364D}" type="presOf" srcId="{CA42EB85-219D-455E-9D24-B576B2CF7D86}" destId="{4348DE8B-CAA1-43F0-B134-F4E2C7608D28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A350B691-D012-4FA3-944D-8949FB74A944}" type="presOf" srcId="{659C13D0-7F70-46F8-A661-9C099383D808}" destId="{1DB04678-6C61-4B2D-9850-DF86D7F3433D}" srcOrd="0" destOrd="0" presId="urn:microsoft.com/office/officeart/2005/8/layout/chevron2"/>
    <dgm:cxn modelId="{7C0EEAF5-0B01-4D46-B49A-B2D01721519F}" type="presParOf" srcId="{1DB04678-6C61-4B2D-9850-DF86D7F3433D}" destId="{54F57643-AE3B-4250-B238-8D9AB6BF988F}" srcOrd="0" destOrd="0" presId="urn:microsoft.com/office/officeart/2005/8/layout/chevron2"/>
    <dgm:cxn modelId="{C6E27AAF-A392-40D9-93F1-5A3C54B51D3B}" type="presParOf" srcId="{54F57643-AE3B-4250-B238-8D9AB6BF988F}" destId="{9A2AA644-E205-4BFC-8C29-B93086BA2031}" srcOrd="0" destOrd="0" presId="urn:microsoft.com/office/officeart/2005/8/layout/chevron2"/>
    <dgm:cxn modelId="{5E414C5B-620F-4411-875F-F18A0BE2DD8D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Definition der Messpunkte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019666-FA86-48C7-A43D-4B63EFCB06F0}" type="presOf" srcId="{CA42EB85-219D-455E-9D24-B576B2CF7D86}" destId="{4348DE8B-CAA1-43F0-B134-F4E2C7608D28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CA45DF2E-AB87-4076-99D8-F9A8F0D162D4}" type="presOf" srcId="{398D0C42-EF30-404A-A32D-DFBC7EE2F231}" destId="{9A2AA644-E205-4BFC-8C29-B93086BA2031}" srcOrd="0" destOrd="0" presId="urn:microsoft.com/office/officeart/2005/8/layout/chevron2"/>
    <dgm:cxn modelId="{79057562-6ED7-4BA7-9624-19F9522552F3}" type="presOf" srcId="{659C13D0-7F70-46F8-A661-9C099383D808}" destId="{1DB04678-6C61-4B2D-9850-DF86D7F3433D}" srcOrd="0" destOrd="0" presId="urn:microsoft.com/office/officeart/2005/8/layout/chevron2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7264A018-F140-40E6-AC8F-3C4557BD2DD3}" type="presParOf" srcId="{1DB04678-6C61-4B2D-9850-DF86D7F3433D}" destId="{54F57643-AE3B-4250-B238-8D9AB6BF988F}" srcOrd="0" destOrd="0" presId="urn:microsoft.com/office/officeart/2005/8/layout/chevron2"/>
    <dgm:cxn modelId="{2571E2C9-3AC5-429B-A009-6C856EB3BCBE}" type="presParOf" srcId="{54F57643-AE3B-4250-B238-8D9AB6BF988F}" destId="{9A2AA644-E205-4BFC-8C29-B93086BA2031}" srcOrd="0" destOrd="0" presId="urn:microsoft.com/office/officeart/2005/8/layout/chevron2"/>
    <dgm:cxn modelId="{38EE27B1-1024-4C54-8252-A2735655B60B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Durchführung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5B8BC61-D82F-4552-AA63-575F7D3F0F27}" type="presOf" srcId="{CA42EB85-219D-455E-9D24-B576B2CF7D86}" destId="{4348DE8B-CAA1-43F0-B134-F4E2C7608D28}" srcOrd="0" destOrd="0" presId="urn:microsoft.com/office/officeart/2005/8/layout/chevron2"/>
    <dgm:cxn modelId="{30D0FB97-82A6-4BFB-844F-0CF412BB6BA6}" type="presOf" srcId="{659C13D0-7F70-46F8-A661-9C099383D808}" destId="{1DB04678-6C61-4B2D-9850-DF86D7F3433D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CF6F8EC0-408C-4025-B455-0911377EF8D4}" type="presOf" srcId="{398D0C42-EF30-404A-A32D-DFBC7EE2F231}" destId="{9A2AA644-E205-4BFC-8C29-B93086BA2031}" srcOrd="0" destOrd="0" presId="urn:microsoft.com/office/officeart/2005/8/layout/chevron2"/>
    <dgm:cxn modelId="{373C86B0-402F-4B09-BDEE-DC335FA15897}" type="presParOf" srcId="{1DB04678-6C61-4B2D-9850-DF86D7F3433D}" destId="{54F57643-AE3B-4250-B238-8D9AB6BF988F}" srcOrd="0" destOrd="0" presId="urn:microsoft.com/office/officeart/2005/8/layout/chevron2"/>
    <dgm:cxn modelId="{6CC560B1-37E7-4B07-9289-14CEB943739A}" type="presParOf" srcId="{54F57643-AE3B-4250-B238-8D9AB6BF988F}" destId="{9A2AA644-E205-4BFC-8C29-B93086BA2031}" srcOrd="0" destOrd="0" presId="urn:microsoft.com/office/officeart/2005/8/layout/chevron2"/>
    <dgm:cxn modelId="{46320F72-CDE2-4596-B7C6-FA5879B14423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Evaluierung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FB081DC-5670-4C9B-B92F-335FF0F97C3D}" type="presOf" srcId="{659C13D0-7F70-46F8-A661-9C099383D808}" destId="{1DB04678-6C61-4B2D-9850-DF86D7F3433D}" srcOrd="0" destOrd="0" presId="urn:microsoft.com/office/officeart/2005/8/layout/chevron2"/>
    <dgm:cxn modelId="{2DCA3074-EB2B-4F18-8E57-E5CBFE29FD7D}" type="presOf" srcId="{398D0C42-EF30-404A-A32D-DFBC7EE2F231}" destId="{9A2AA644-E205-4BFC-8C29-B93086BA2031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EB6C8CC6-E051-4FDA-A194-01C5BBC617E7}" type="presOf" srcId="{CA42EB85-219D-455E-9D24-B576B2CF7D86}" destId="{4348DE8B-CAA1-43F0-B134-F4E2C7608D28}" srcOrd="0" destOrd="0" presId="urn:microsoft.com/office/officeart/2005/8/layout/chevron2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E1287967-B039-4BA2-BBAE-B90C20FCA520}" type="presParOf" srcId="{1DB04678-6C61-4B2D-9850-DF86D7F3433D}" destId="{54F57643-AE3B-4250-B238-8D9AB6BF988F}" srcOrd="0" destOrd="0" presId="urn:microsoft.com/office/officeart/2005/8/layout/chevron2"/>
    <dgm:cxn modelId="{5F245585-CF1D-4AAB-977B-8AAA05AFB2ED}" type="presParOf" srcId="{54F57643-AE3B-4250-B238-8D9AB6BF988F}" destId="{9A2AA644-E205-4BFC-8C29-B93086BA2031}" srcOrd="0" destOrd="0" presId="urn:microsoft.com/office/officeart/2005/8/layout/chevron2"/>
    <dgm:cxn modelId="{3A0DC9A7-C71C-43AF-B8D0-D79FB5E81BA7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Dokumentation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EE529C3-45F2-41DC-8490-A070190F3995}" type="presOf" srcId="{398D0C42-EF30-404A-A32D-DFBC7EE2F231}" destId="{9A2AA644-E205-4BFC-8C29-B93086BA2031}" srcOrd="0" destOrd="0" presId="urn:microsoft.com/office/officeart/2005/8/layout/chevron2"/>
    <dgm:cxn modelId="{CA18E03C-6B1E-4F8D-9D27-56B88BE4E40E}" type="presOf" srcId="{659C13D0-7F70-46F8-A661-9C099383D808}" destId="{1DB04678-6C61-4B2D-9850-DF86D7F3433D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04412F22-BDA9-4B6C-BE84-895EFD6EF922}" type="presOf" srcId="{CA42EB85-219D-455E-9D24-B576B2CF7D86}" destId="{4348DE8B-CAA1-43F0-B134-F4E2C7608D28}" srcOrd="0" destOrd="0" presId="urn:microsoft.com/office/officeart/2005/8/layout/chevron2"/>
    <dgm:cxn modelId="{54CDA43F-F874-4979-9CDB-A3EEB792D884}" type="presParOf" srcId="{1DB04678-6C61-4B2D-9850-DF86D7F3433D}" destId="{54F57643-AE3B-4250-B238-8D9AB6BF988F}" srcOrd="0" destOrd="0" presId="urn:microsoft.com/office/officeart/2005/8/layout/chevron2"/>
    <dgm:cxn modelId="{D672F9B8-8779-4BB0-A970-3B77486342F7}" type="presParOf" srcId="{54F57643-AE3B-4250-B238-8D9AB6BF988F}" destId="{9A2AA644-E205-4BFC-8C29-B93086BA2031}" srcOrd="0" destOrd="0" presId="urn:microsoft.com/office/officeart/2005/8/layout/chevron2"/>
    <dgm:cxn modelId="{56ECB4D3-9134-426D-AF7A-ED6B9F8CFAC7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Inventur der Infrastruktur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212972F-0CC1-4BC0-8C2B-2B61BCC83D0B}" type="presOf" srcId="{659C13D0-7F70-46F8-A661-9C099383D808}" destId="{1DB04678-6C61-4B2D-9850-DF86D7F3433D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60F09804-1503-4B02-AC9E-546DC7A3E071}" type="presOf" srcId="{398D0C42-EF30-404A-A32D-DFBC7EE2F231}" destId="{9A2AA644-E205-4BFC-8C29-B93086BA2031}" srcOrd="0" destOrd="0" presId="urn:microsoft.com/office/officeart/2005/8/layout/chevron2"/>
    <dgm:cxn modelId="{2E34D669-6289-458D-99B9-B7E81C56BAAB}" type="presOf" srcId="{CA42EB85-219D-455E-9D24-B576B2CF7D86}" destId="{4348DE8B-CAA1-43F0-B134-F4E2C7608D28}" srcOrd="0" destOrd="0" presId="urn:microsoft.com/office/officeart/2005/8/layout/chevron2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C51782AF-DD4E-4CC9-BB22-525C4DD42A1A}" type="presParOf" srcId="{1DB04678-6C61-4B2D-9850-DF86D7F3433D}" destId="{54F57643-AE3B-4250-B238-8D9AB6BF988F}" srcOrd="0" destOrd="0" presId="urn:microsoft.com/office/officeart/2005/8/layout/chevron2"/>
    <dgm:cxn modelId="{F36C6CD7-12EA-4854-A3BB-85F94EBFC791}" type="presParOf" srcId="{54F57643-AE3B-4250-B238-8D9AB6BF988F}" destId="{9A2AA644-E205-4BFC-8C29-B93086BA2031}" srcOrd="0" destOrd="0" presId="urn:microsoft.com/office/officeart/2005/8/layout/chevron2"/>
    <dgm:cxn modelId="{0DCA3928-10E9-4D4C-9A45-6427A7302503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9C13D0-7F70-46F8-A661-9C099383D80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8D0C42-EF30-404A-A32D-DFBC7EE2F23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endParaRPr lang="de-DE" dirty="0"/>
        </a:p>
      </dgm:t>
    </dgm:pt>
    <dgm:pt modelId="{65D4C130-C8B1-4E8A-81F8-73BD5D4889C6}" type="parTrans" cxnId="{B065C0BC-6438-4355-8ADC-122E2D8D1D5F}">
      <dgm:prSet/>
      <dgm:spPr/>
      <dgm:t>
        <a:bodyPr/>
        <a:lstStyle/>
        <a:p>
          <a:endParaRPr lang="de-DE"/>
        </a:p>
      </dgm:t>
    </dgm:pt>
    <dgm:pt modelId="{E14B3D8D-9BF1-41C7-80BA-96C201B13041}" type="sibTrans" cxnId="{B065C0BC-6438-4355-8ADC-122E2D8D1D5F}">
      <dgm:prSet/>
      <dgm:spPr/>
      <dgm:t>
        <a:bodyPr/>
        <a:lstStyle/>
        <a:p>
          <a:endParaRPr lang="de-DE"/>
        </a:p>
      </dgm:t>
    </dgm:pt>
    <dgm:pt modelId="{CA42EB85-219D-455E-9D24-B576B2CF7D86}">
      <dgm:prSet phldrT="[Text]" custT="1"/>
      <dgm:spPr/>
      <dgm:t>
        <a:bodyPr/>
        <a:lstStyle/>
        <a:p>
          <a:r>
            <a:rPr lang="de-DE" sz="1800" dirty="0" smtClean="0"/>
            <a:t>Einteilung in Geräteklassen / Funktionsklassen</a:t>
          </a:r>
          <a:endParaRPr lang="de-DE" sz="1800" dirty="0"/>
        </a:p>
      </dgm:t>
    </dgm:pt>
    <dgm:pt modelId="{E851D311-86B7-4CF4-91D3-2D8A9F4DC90D}" type="parTrans" cxnId="{3CECC502-2828-45F0-AC25-E10BAF444587}">
      <dgm:prSet/>
      <dgm:spPr/>
      <dgm:t>
        <a:bodyPr/>
        <a:lstStyle/>
        <a:p>
          <a:endParaRPr lang="de-DE"/>
        </a:p>
      </dgm:t>
    </dgm:pt>
    <dgm:pt modelId="{5CBCFFD0-E3F6-4E06-8616-6F4CF50DB7FE}" type="sibTrans" cxnId="{3CECC502-2828-45F0-AC25-E10BAF444587}">
      <dgm:prSet/>
      <dgm:spPr/>
      <dgm:t>
        <a:bodyPr/>
        <a:lstStyle/>
        <a:p>
          <a:endParaRPr lang="de-DE"/>
        </a:p>
      </dgm:t>
    </dgm:pt>
    <dgm:pt modelId="{1DB04678-6C61-4B2D-9850-DF86D7F3433D}" type="pres">
      <dgm:prSet presAssocID="{659C13D0-7F70-46F8-A661-9C099383D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4F57643-AE3B-4250-B238-8D9AB6BF988F}" type="pres">
      <dgm:prSet presAssocID="{398D0C42-EF30-404A-A32D-DFBC7EE2F231}" presName="composite" presStyleCnt="0"/>
      <dgm:spPr/>
    </dgm:pt>
    <dgm:pt modelId="{9A2AA644-E205-4BFC-8C29-B93086BA2031}" type="pres">
      <dgm:prSet presAssocID="{398D0C42-EF30-404A-A32D-DFBC7EE2F2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8DE8B-CAA1-43F0-B134-F4E2C7608D28}" type="pres">
      <dgm:prSet presAssocID="{398D0C42-EF30-404A-A32D-DFBC7EE2F23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3611DC8-AA8B-4E34-BD1D-C328ECB03803}" type="presOf" srcId="{CA42EB85-219D-455E-9D24-B576B2CF7D86}" destId="{4348DE8B-CAA1-43F0-B134-F4E2C7608D28}" srcOrd="0" destOrd="0" presId="urn:microsoft.com/office/officeart/2005/8/layout/chevron2"/>
    <dgm:cxn modelId="{B58B12EB-9CD8-4C30-98E3-A26F11D27F78}" type="presOf" srcId="{659C13D0-7F70-46F8-A661-9C099383D808}" destId="{1DB04678-6C61-4B2D-9850-DF86D7F3433D}" srcOrd="0" destOrd="0" presId="urn:microsoft.com/office/officeart/2005/8/layout/chevron2"/>
    <dgm:cxn modelId="{B065C0BC-6438-4355-8ADC-122E2D8D1D5F}" srcId="{659C13D0-7F70-46F8-A661-9C099383D808}" destId="{398D0C42-EF30-404A-A32D-DFBC7EE2F231}" srcOrd="0" destOrd="0" parTransId="{65D4C130-C8B1-4E8A-81F8-73BD5D4889C6}" sibTransId="{E14B3D8D-9BF1-41C7-80BA-96C201B13041}"/>
    <dgm:cxn modelId="{3CECC502-2828-45F0-AC25-E10BAF444587}" srcId="{398D0C42-EF30-404A-A32D-DFBC7EE2F231}" destId="{CA42EB85-219D-455E-9D24-B576B2CF7D86}" srcOrd="0" destOrd="0" parTransId="{E851D311-86B7-4CF4-91D3-2D8A9F4DC90D}" sibTransId="{5CBCFFD0-E3F6-4E06-8616-6F4CF50DB7FE}"/>
    <dgm:cxn modelId="{99A72CD3-1B5A-46B0-B8F4-9D08A7250A7B}" type="presOf" srcId="{398D0C42-EF30-404A-A32D-DFBC7EE2F231}" destId="{9A2AA644-E205-4BFC-8C29-B93086BA2031}" srcOrd="0" destOrd="0" presId="urn:microsoft.com/office/officeart/2005/8/layout/chevron2"/>
    <dgm:cxn modelId="{6CB4C0A3-BC32-450B-B767-B3ABA98FC70A}" type="presParOf" srcId="{1DB04678-6C61-4B2D-9850-DF86D7F3433D}" destId="{54F57643-AE3B-4250-B238-8D9AB6BF988F}" srcOrd="0" destOrd="0" presId="urn:microsoft.com/office/officeart/2005/8/layout/chevron2"/>
    <dgm:cxn modelId="{FAF623AD-763A-4307-AC8B-CA469E002386}" type="presParOf" srcId="{54F57643-AE3B-4250-B238-8D9AB6BF988F}" destId="{9A2AA644-E205-4BFC-8C29-B93086BA2031}" srcOrd="0" destOrd="0" presId="urn:microsoft.com/office/officeart/2005/8/layout/chevron2"/>
    <dgm:cxn modelId="{B9B045C0-808A-4EF6-8E91-95AB116E1957}" type="presParOf" srcId="{54F57643-AE3B-4250-B238-8D9AB6BF988F}" destId="{4348DE8B-CAA1-43F0-B134-F4E2C7608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Auswahl und Beschaffung der Strommessgeräte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Definition der Messpunkte zusammen mit dem DL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Durchführung der Messung durch den DL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8324" y="78325"/>
          <a:ext cx="517450" cy="360800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1" y="180400"/>
        <a:ext cx="360800" cy="156650"/>
      </dsp:txXfrm>
    </dsp:sp>
    <dsp:sp modelId="{4348DE8B-CAA1-43F0-B134-F4E2C7608D28}">
      <dsp:nvSpPr>
        <dsp:cNvPr id="0" name=""/>
        <dsp:cNvSpPr/>
      </dsp:nvSpPr>
      <dsp:spPr>
        <a:xfrm rot="5400000">
          <a:off x="2738982" y="-2377807"/>
          <a:ext cx="336302" cy="5092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 Durchführung der Green IT Maßnahmen</a:t>
          </a:r>
          <a:endParaRPr lang="de-DE" sz="1800" kern="1200" dirty="0"/>
        </a:p>
      </dsp:txBody>
      <dsp:txXfrm rot="-5400000">
        <a:off x="360801" y="16791"/>
        <a:ext cx="5076249" cy="3034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Evaluierung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Dokumentation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Inventur der IT Infrastruktur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Einteilung in Geräteklassen / Funktionsklassen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Definition der Messpunkte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Durchführung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Evaluierung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Dokumentation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Inventur der Infrastruktur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AA644-E205-4BFC-8C29-B93086BA2031}">
      <dsp:nvSpPr>
        <dsp:cNvPr id="0" name=""/>
        <dsp:cNvSpPr/>
      </dsp:nvSpPr>
      <dsp:spPr>
        <a:xfrm rot="5400000">
          <a:off x="-77617" y="77617"/>
          <a:ext cx="517451" cy="362215"/>
        </a:xfrm>
        <a:prstGeom prst="chevron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 rot="-5400000">
        <a:off x="2" y="181107"/>
        <a:ext cx="362215" cy="155236"/>
      </dsp:txXfrm>
    </dsp:sp>
    <dsp:sp modelId="{4348DE8B-CAA1-43F0-B134-F4E2C7608D28}">
      <dsp:nvSpPr>
        <dsp:cNvPr id="0" name=""/>
        <dsp:cNvSpPr/>
      </dsp:nvSpPr>
      <dsp:spPr>
        <a:xfrm rot="5400000">
          <a:off x="2739669" y="-2377454"/>
          <a:ext cx="336343" cy="509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Einteilung in Geräteklassen / Funktionsklassen</a:t>
          </a:r>
          <a:endParaRPr lang="de-DE" sz="1800" kern="1200" dirty="0"/>
        </a:p>
      </dsp:txBody>
      <dsp:txXfrm rot="-5400000">
        <a:off x="362216" y="16418"/>
        <a:ext cx="5074832" cy="303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1FD15-CF0C-4C27-82C3-B9C56CB54B20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1C509-31FF-4449-8060-94B875399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2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3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04865"/>
            <a:ext cx="8229600" cy="3312368"/>
          </a:xfrm>
          <a:prstGeom prst="rect">
            <a:avLst/>
          </a:prstGeo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www.greenitown.de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457200" y="91360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/>
              <a:t>Titelmasterformat durch Klicken bearbeiten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824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8224" y="836713"/>
            <a:ext cx="2057400" cy="4608512"/>
          </a:xfrm>
          <a:prstGeom prst="rect">
            <a:avLst/>
          </a:prstGeom>
        </p:spPr>
        <p:txBody>
          <a:bodyPr vert="eaVert"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713"/>
            <a:ext cx="6019800" cy="5040560"/>
          </a:xfrm>
          <a:prstGeom prst="rect">
            <a:avLst/>
          </a:prstGeo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www.greenitown.de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9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7240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www.greenitown.de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1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www.greenitown.de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0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04865"/>
            <a:ext cx="4038600" cy="32403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www.greenitown.de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1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8679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68960"/>
            <a:ext cx="4040188" cy="305720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8679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68959"/>
            <a:ext cx="4041775" cy="24174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457200" y="91360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smtClean="0"/>
              <a:t>Titelmasterformat durch Klicken bearbeiten</a:t>
            </a:r>
            <a:endParaRPr lang="en-US" sz="4000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www.greenitown.de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0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457200" y="91360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/>
              <a:t>Titelmasterformat durch Klicken bearbeiten</a:t>
            </a:r>
            <a:endParaRPr lang="en-US" sz="36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www.greenitown.de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9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www.greenitown.de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2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836713"/>
            <a:ext cx="3008313" cy="89301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3"/>
            <a:ext cx="5111750" cy="4608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www.greenitown.de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0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70852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908719"/>
            <a:ext cx="8219256" cy="37077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29510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www.greenitown.de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108520" y="-99392"/>
            <a:ext cx="9361040" cy="792088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:\Allgemein\Vorlagen\Logos\DUH-Familie\DUH e.V\DUH_Logo_Farbe_freigestell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00" y="130498"/>
            <a:ext cx="3672408" cy="43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Kommunaler Umweltschutz\greenITown\Öffentlichkeitsarbeit\Logo\greenITown_Logo_fina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6" y="130498"/>
            <a:ext cx="1296144" cy="44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Kommunaler Umweltschutz\greenITown\Veranstaltungen\Cebit\Powerpoint Präsentation\Berater-kjekol-Fotoli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83565"/>
            <a:ext cx="751968" cy="75196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:\Kommunaler Umweltschutz\greenITown\Veranstaltungen\Cebit\Powerpoint Präsentation\Modellkommune-Marco2811-Fotolia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r="16520"/>
          <a:stretch/>
        </p:blipFill>
        <p:spPr bwMode="auto">
          <a:xfrm>
            <a:off x="2892152" y="5854672"/>
            <a:ext cx="901869" cy="90198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281420" y="6050324"/>
            <a:ext cx="609770" cy="15330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2571012" y="6090733"/>
            <a:ext cx="72489" cy="7248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N:\Kommunaler Umweltschutz\greenITown\Fotos-Filme\Fotolia_Copyright-immer-angeben\Fotolia_64601579_GoGreen-Tastatur_markrubens klein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26957"/>
          <a:stretch/>
        </p:blipFill>
        <p:spPr bwMode="auto">
          <a:xfrm>
            <a:off x="174639" y="5964586"/>
            <a:ext cx="792088" cy="79206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Gerade Verbindung 29"/>
          <p:cNvCxnSpPr/>
          <p:nvPr/>
        </p:nvCxnSpPr>
        <p:spPr>
          <a:xfrm flipV="1">
            <a:off x="968009" y="6075262"/>
            <a:ext cx="573579" cy="19119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1218553" y="6135368"/>
            <a:ext cx="72489" cy="7248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12089"/>
            <a:ext cx="3310226" cy="11087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86905" y="6413377"/>
            <a:ext cx="188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www.greenitown.de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7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2" Type="http://schemas.openxmlformats.org/officeDocument/2006/relationships/image" Target="../media/image8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26" Type="http://schemas.openxmlformats.org/officeDocument/2006/relationships/diagramColors" Target="../diagrams/colors12.xml"/><Relationship Id="rId3" Type="http://schemas.openxmlformats.org/officeDocument/2006/relationships/diagramData" Target="../diagrams/data8.xml"/><Relationship Id="rId21" Type="http://schemas.openxmlformats.org/officeDocument/2006/relationships/diagramColors" Target="../diagrams/colors11.xml"/><Relationship Id="rId34" Type="http://schemas.openxmlformats.org/officeDocument/2006/relationships/diagramLayout" Target="../diagrams/layout14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5" Type="http://schemas.openxmlformats.org/officeDocument/2006/relationships/diagramQuickStyle" Target="../diagrams/quickStyle12.xml"/><Relationship Id="rId33" Type="http://schemas.openxmlformats.org/officeDocument/2006/relationships/diagramData" Target="../diagrams/data14.xml"/><Relationship Id="rId2" Type="http://schemas.openxmlformats.org/officeDocument/2006/relationships/image" Target="../media/image8.png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1.xml"/><Relationship Id="rId29" Type="http://schemas.openxmlformats.org/officeDocument/2006/relationships/diagramLayout" Target="../diagrams/layout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24" Type="http://schemas.openxmlformats.org/officeDocument/2006/relationships/diagramLayout" Target="../diagrams/layout12.xml"/><Relationship Id="rId32" Type="http://schemas.microsoft.com/office/2007/relationships/diagramDrawing" Target="../diagrams/drawing13.xml"/><Relationship Id="rId37" Type="http://schemas.microsoft.com/office/2007/relationships/diagramDrawing" Target="../diagrams/drawing14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23" Type="http://schemas.openxmlformats.org/officeDocument/2006/relationships/diagramData" Target="../diagrams/data12.xml"/><Relationship Id="rId28" Type="http://schemas.openxmlformats.org/officeDocument/2006/relationships/diagramData" Target="../diagrams/data13.xml"/><Relationship Id="rId36" Type="http://schemas.openxmlformats.org/officeDocument/2006/relationships/diagramColors" Target="../diagrams/colors14.xml"/><Relationship Id="rId10" Type="http://schemas.openxmlformats.org/officeDocument/2006/relationships/diagramQuickStyle" Target="../diagrams/quickStyle9.xml"/><Relationship Id="rId19" Type="http://schemas.openxmlformats.org/officeDocument/2006/relationships/diagramLayout" Target="../diagrams/layout11.xml"/><Relationship Id="rId31" Type="http://schemas.openxmlformats.org/officeDocument/2006/relationships/diagramColors" Target="../diagrams/colors13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Relationship Id="rId27" Type="http://schemas.microsoft.com/office/2007/relationships/diagramDrawing" Target="../diagrams/drawing12.xml"/><Relationship Id="rId30" Type="http://schemas.openxmlformats.org/officeDocument/2006/relationships/diagramQuickStyle" Target="../diagrams/quickStyle13.xml"/><Relationship Id="rId35" Type="http://schemas.openxmlformats.org/officeDocument/2006/relationships/diagramQuickStyle" Target="../diagrams/quickStyl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1. Messen, Bilanzierung und Dokumentation</a:t>
            </a:r>
            <a:br>
              <a:rPr lang="de-DE" b="1" dirty="0"/>
            </a:br>
            <a:r>
              <a:rPr lang="de-DE" sz="3600" b="1" dirty="0"/>
              <a:t/>
            </a:r>
            <a:br>
              <a:rPr lang="de-DE" sz="3600" b="1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5301208"/>
            <a:ext cx="8229600" cy="3672408"/>
          </a:xfrm>
        </p:spPr>
        <p:txBody>
          <a:bodyPr/>
          <a:lstStyle/>
          <a:p>
            <a:pPr marL="0" indent="0" algn="r">
              <a:buNone/>
            </a:pPr>
            <a:r>
              <a:rPr lang="de-DE" sz="1600" dirty="0" smtClean="0"/>
              <a:t>Inhalte wurden erarbeitet von:  Alexander </a:t>
            </a:r>
            <a:r>
              <a:rPr lang="de-DE" sz="1600" dirty="0" err="1" smtClean="0"/>
              <a:t>Stech</a:t>
            </a:r>
            <a:r>
              <a:rPr lang="de-DE" sz="1600" dirty="0" smtClean="0"/>
              <a:t>, Perfect Green IT GmbH</a:t>
            </a:r>
            <a:endParaRPr lang="de-DE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07" y="2411596"/>
            <a:ext cx="4319025" cy="148133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51526" y="3995772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</a:rPr>
              <a:t>Wir machen Kommunen fit für Green IT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467544" y="1844824"/>
            <a:ext cx="8229600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u="sng" dirty="0" smtClean="0"/>
              <a:t>Gründe für die Messung</a:t>
            </a:r>
            <a:r>
              <a:rPr lang="de-DE" u="sng" dirty="0"/>
              <a:t> </a:t>
            </a:r>
            <a:r>
              <a:rPr lang="de-DE" u="sng" dirty="0" smtClean="0"/>
              <a:t>des IST-Stromverbrauchs:</a:t>
            </a:r>
          </a:p>
          <a:p>
            <a:pPr marL="0" indent="0">
              <a:buNone/>
            </a:pPr>
            <a:endParaRPr lang="de-DE" sz="800" u="sng" dirty="0"/>
          </a:p>
          <a:p>
            <a:r>
              <a:rPr lang="de-DE" sz="2000" dirty="0"/>
              <a:t>d</a:t>
            </a:r>
            <a:r>
              <a:rPr lang="de-DE" sz="2000" dirty="0" smtClean="0"/>
              <a:t>ie bestmöglichen Maßnahmen zu Energiereduktion können identifiziert und eingeleitet werden</a:t>
            </a:r>
          </a:p>
          <a:p>
            <a:r>
              <a:rPr lang="de-DE" sz="2000" dirty="0" smtClean="0"/>
              <a:t>Hochverbraucher können erkannt werden</a:t>
            </a:r>
          </a:p>
          <a:p>
            <a:r>
              <a:rPr lang="de-DE" sz="2000" dirty="0"/>
              <a:t>d</a:t>
            </a:r>
            <a:r>
              <a:rPr lang="de-DE" sz="2000" dirty="0" smtClean="0"/>
              <a:t>ie IT/ITK kann besser geplant und die Beschaffung danach ausgerichtet werden</a:t>
            </a:r>
          </a:p>
          <a:p>
            <a:r>
              <a:rPr lang="de-DE" sz="2000" dirty="0"/>
              <a:t>d</a:t>
            </a:r>
            <a:r>
              <a:rPr lang="de-DE" sz="2000" dirty="0" smtClean="0"/>
              <a:t>ie Erfolge von Maßnahmen können dokumentiert und den Sinn von Investitionen auch gegenüber Dritten klar nachwiesen werden</a:t>
            </a:r>
          </a:p>
          <a:p>
            <a:pPr marL="0" indent="0">
              <a:buNone/>
            </a:pPr>
            <a:r>
              <a:rPr lang="de-DE" sz="2000" b="1" dirty="0" smtClean="0"/>
              <a:t>      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endParaRPr lang="de-DE" sz="1600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638944"/>
          </a:xfrm>
        </p:spPr>
        <p:txBody>
          <a:bodyPr/>
          <a:lstStyle/>
          <a:p>
            <a:r>
              <a:rPr lang="de-DE" b="1" dirty="0" smtClean="0"/>
              <a:t>Messen</a:t>
            </a:r>
            <a:r>
              <a:rPr lang="de-DE" b="1" dirty="0"/>
              <a:t>, Bilanzierung und </a:t>
            </a:r>
            <a:r>
              <a:rPr lang="de-DE" b="1" dirty="0" smtClean="0"/>
              <a:t>Dokumentation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5030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Messen, Bilanzierung und Dokumentation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600" b="1" dirty="0"/>
              <a:t/>
            </a:r>
            <a:br>
              <a:rPr lang="de-DE" sz="3600" b="1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72408"/>
          </a:xfrm>
        </p:spPr>
        <p:txBody>
          <a:bodyPr/>
          <a:lstStyle/>
          <a:p>
            <a:pPr marL="0" indent="0">
              <a:buNone/>
            </a:pPr>
            <a:r>
              <a:rPr lang="de-DE" u="sng" dirty="0" smtClean="0"/>
              <a:t>Wichtige Fragen im Zusammenhang mit der Messung:</a:t>
            </a:r>
          </a:p>
          <a:p>
            <a:pPr marL="0" indent="0">
              <a:buNone/>
            </a:pPr>
            <a:endParaRPr lang="de-DE" sz="800" u="sng" dirty="0" smtClean="0"/>
          </a:p>
          <a:p>
            <a:r>
              <a:rPr lang="de-DE" sz="2000" dirty="0" smtClean="0"/>
              <a:t>Was ist für die Kommune die beste Messstrategie?</a:t>
            </a:r>
            <a:endParaRPr lang="de-DE" sz="2000" dirty="0"/>
          </a:p>
          <a:p>
            <a:r>
              <a:rPr lang="de-DE" sz="2000" dirty="0" smtClean="0"/>
              <a:t>Wer übernimmt die Messung?</a:t>
            </a:r>
          </a:p>
          <a:p>
            <a:r>
              <a:rPr lang="de-DE" sz="2000" dirty="0" smtClean="0"/>
              <a:t>Wie gestaltet sich die Auswertung der Ergebnisse?</a:t>
            </a:r>
          </a:p>
          <a:p>
            <a:r>
              <a:rPr lang="de-DE" sz="2000" dirty="0" smtClean="0"/>
              <a:t>Welche Maßnahmen lassen sich ableiten?</a:t>
            </a:r>
          </a:p>
          <a:p>
            <a:r>
              <a:rPr lang="de-DE" sz="2000" dirty="0" smtClean="0"/>
              <a:t>Wie bilanziere und dokumentiere ich die Effekte der Maßnahmen?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6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Messen, Bilanzierung und Dokumentation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844824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de-DE" u="sng" dirty="0" smtClean="0"/>
              <a:t>Umsetzung der Messstrategie 1 – Messung in Eigenregie: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091" y="2708920"/>
            <a:ext cx="2376264" cy="2376264"/>
          </a:xfrm>
          <a:prstGeom prst="rect">
            <a:avLst/>
          </a:prstGeom>
        </p:spPr>
      </p:pic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1145459120"/>
              </p:ext>
            </p:extLst>
          </p:nvPr>
        </p:nvGraphicFramePr>
        <p:xfrm>
          <a:off x="972015" y="2564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m 21"/>
          <p:cNvGraphicFramePr/>
          <p:nvPr>
            <p:extLst>
              <p:ext uri="{D42A27DB-BD31-4B8C-83A1-F6EECF244321}">
                <p14:modId xmlns:p14="http://schemas.microsoft.com/office/powerpoint/2010/main" val="591942184"/>
              </p:ext>
            </p:extLst>
          </p:nvPr>
        </p:nvGraphicFramePr>
        <p:xfrm>
          <a:off x="972015" y="2960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" name="Diagramm 22"/>
          <p:cNvGraphicFramePr/>
          <p:nvPr>
            <p:extLst>
              <p:ext uri="{D42A27DB-BD31-4B8C-83A1-F6EECF244321}">
                <p14:modId xmlns:p14="http://schemas.microsoft.com/office/powerpoint/2010/main" val="3159924471"/>
              </p:ext>
            </p:extLst>
          </p:nvPr>
        </p:nvGraphicFramePr>
        <p:xfrm>
          <a:off x="972015" y="3356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463851148"/>
              </p:ext>
            </p:extLst>
          </p:nvPr>
        </p:nvGraphicFramePr>
        <p:xfrm>
          <a:off x="972015" y="3752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2697366011"/>
              </p:ext>
            </p:extLst>
          </p:nvPr>
        </p:nvGraphicFramePr>
        <p:xfrm>
          <a:off x="972015" y="4148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4093117562"/>
              </p:ext>
            </p:extLst>
          </p:nvPr>
        </p:nvGraphicFramePr>
        <p:xfrm>
          <a:off x="971599" y="4544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607713201"/>
              </p:ext>
            </p:extLst>
          </p:nvPr>
        </p:nvGraphicFramePr>
        <p:xfrm>
          <a:off x="971599" y="4940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</p:spTree>
    <p:extLst>
      <p:ext uri="{BB962C8B-B14F-4D97-AF65-F5344CB8AC3E}">
        <p14:creationId xmlns:p14="http://schemas.microsoft.com/office/powerpoint/2010/main" val="41081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Messen, Bilanzierung und Dokumentation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844824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de-DE" u="sng" dirty="0" smtClean="0"/>
              <a:t>Umsetzung der Messstrategie 2 – Messung durch Dienstleister: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091" y="2708920"/>
            <a:ext cx="2376264" cy="2376264"/>
          </a:xfrm>
          <a:prstGeom prst="rect">
            <a:avLst/>
          </a:prstGeom>
        </p:spPr>
      </p:pic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1794048673"/>
              </p:ext>
            </p:extLst>
          </p:nvPr>
        </p:nvGraphicFramePr>
        <p:xfrm>
          <a:off x="972015" y="2564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m 21"/>
          <p:cNvGraphicFramePr/>
          <p:nvPr>
            <p:extLst>
              <p:ext uri="{D42A27DB-BD31-4B8C-83A1-F6EECF244321}">
                <p14:modId xmlns:p14="http://schemas.microsoft.com/office/powerpoint/2010/main" val="3538070410"/>
              </p:ext>
            </p:extLst>
          </p:nvPr>
        </p:nvGraphicFramePr>
        <p:xfrm>
          <a:off x="972015" y="2960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" name="Diagramm 22"/>
          <p:cNvGraphicFramePr/>
          <p:nvPr>
            <p:extLst>
              <p:ext uri="{D42A27DB-BD31-4B8C-83A1-F6EECF244321}">
                <p14:modId xmlns:p14="http://schemas.microsoft.com/office/powerpoint/2010/main" val="2391947892"/>
              </p:ext>
            </p:extLst>
          </p:nvPr>
        </p:nvGraphicFramePr>
        <p:xfrm>
          <a:off x="972015" y="3356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216383809"/>
              </p:ext>
            </p:extLst>
          </p:nvPr>
        </p:nvGraphicFramePr>
        <p:xfrm>
          <a:off x="972015" y="3752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1689335707"/>
              </p:ext>
            </p:extLst>
          </p:nvPr>
        </p:nvGraphicFramePr>
        <p:xfrm>
          <a:off x="972015" y="4148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4101614816"/>
              </p:ext>
            </p:extLst>
          </p:nvPr>
        </p:nvGraphicFramePr>
        <p:xfrm>
          <a:off x="971599" y="4544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1821313875"/>
              </p:ext>
            </p:extLst>
          </p:nvPr>
        </p:nvGraphicFramePr>
        <p:xfrm>
          <a:off x="971599" y="4940904"/>
          <a:ext cx="5453467" cy="51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076056" y="5319856"/>
            <a:ext cx="1386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 DL = Dienstleister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728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 defTabSz="914400" eaLnBrk="1">
              <a:defRPr/>
            </a:pPr>
            <a:r>
              <a:rPr lang="de-DE" b="1" dirty="0" smtClean="0">
                <a:cs typeface="Book Antiqua" charset="0"/>
                <a:sym typeface="Book Antiqua" charset="0"/>
              </a:rPr>
              <a:t>Messung und Workflow in der Praxis</a:t>
            </a:r>
            <a:endParaRPr lang="de-DE" b="1" dirty="0" smtClean="0"/>
          </a:p>
        </p:txBody>
      </p:sp>
      <p:pic>
        <p:nvPicPr>
          <p:cNvPr id="10243" name="Picture 3" descr="Green Key 1212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232172" cy="81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5" name="AutoShape 5"/>
          <p:cNvSpPr>
            <a:spLocks/>
          </p:cNvSpPr>
          <p:nvPr/>
        </p:nvSpPr>
        <p:spPr bwMode="auto">
          <a:xfrm>
            <a:off x="2473325" y="2106613"/>
            <a:ext cx="5499100" cy="4156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de-DE" sz="1600" dirty="0">
              <a:solidFill>
                <a:srgbClr val="FFFFFF"/>
              </a:solidFill>
              <a:ea typeface="Geneva" charset="0"/>
              <a:cs typeface="Book Antiqua" charset="0"/>
            </a:endParaRPr>
          </a:p>
        </p:txBody>
      </p:sp>
      <p:pic>
        <p:nvPicPr>
          <p:cNvPr id="8" name="Picture 6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3313112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2" name="Bild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39052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Gerade Verbindung 20"/>
          <p:cNvCxnSpPr>
            <a:stCxn id="10243" idx="1"/>
          </p:cNvCxnSpPr>
          <p:nvPr/>
        </p:nvCxnSpPr>
        <p:spPr bwMode="auto">
          <a:xfrm flipH="1" flipV="1">
            <a:off x="5796136" y="4869160"/>
            <a:ext cx="1224136" cy="261458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triangle" w="lg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</p:cxnSp>
      <p:pic>
        <p:nvPicPr>
          <p:cNvPr id="30" name="Picture 3" descr="Green Key 12121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1223491" cy="80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" name="Smiley 33"/>
          <p:cNvSpPr/>
          <p:nvPr/>
        </p:nvSpPr>
        <p:spPr bwMode="auto">
          <a:xfrm>
            <a:off x="1475656" y="3645024"/>
            <a:ext cx="384175" cy="411163"/>
          </a:xfrm>
          <a:prstGeom prst="smileyFace">
            <a:avLst/>
          </a:prstGeom>
          <a:solidFill>
            <a:srgbClr val="008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Smiley 35"/>
          <p:cNvSpPr/>
          <p:nvPr/>
        </p:nvSpPr>
        <p:spPr bwMode="auto">
          <a:xfrm>
            <a:off x="1116013" y="2492375"/>
            <a:ext cx="384175" cy="411163"/>
          </a:xfrm>
          <a:prstGeom prst="smileyFace">
            <a:avLst/>
          </a:prstGeom>
          <a:solidFill>
            <a:schemeClr val="accent2"/>
          </a:solid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Smiley 36"/>
          <p:cNvSpPr/>
          <p:nvPr/>
        </p:nvSpPr>
        <p:spPr bwMode="auto">
          <a:xfrm>
            <a:off x="539750" y="2708275"/>
            <a:ext cx="384175" cy="411163"/>
          </a:xfrm>
          <a:prstGeom prst="smileyFace">
            <a:avLst/>
          </a:prstGeom>
          <a:solidFill>
            <a:srgbClr val="CCFFCC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33" name="Gerade Verbindung mit Pfeil 32"/>
          <p:cNvCxnSpPr>
            <a:stCxn id="36" idx="5"/>
          </p:cNvCxnSpPr>
          <p:nvPr/>
        </p:nvCxnSpPr>
        <p:spPr bwMode="auto">
          <a:xfrm>
            <a:off x="1443927" y="2843325"/>
            <a:ext cx="1759921" cy="729691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</p:cxnSp>
      <p:cxnSp>
        <p:nvCxnSpPr>
          <p:cNvPr id="47" name="Gerade Verbindung mit Pfeil 46"/>
          <p:cNvCxnSpPr/>
          <p:nvPr/>
        </p:nvCxnSpPr>
        <p:spPr bwMode="auto">
          <a:xfrm flipH="1" flipV="1">
            <a:off x="4140200" y="2852738"/>
            <a:ext cx="360363" cy="576262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</p:cxnSp>
      <p:cxnSp>
        <p:nvCxnSpPr>
          <p:cNvPr id="56" name="Gerade Verbindung mit Pfeil 55"/>
          <p:cNvCxnSpPr>
            <a:stCxn id="37" idx="6"/>
          </p:cNvCxnSpPr>
          <p:nvPr/>
        </p:nvCxnSpPr>
        <p:spPr bwMode="auto">
          <a:xfrm>
            <a:off x="923925" y="2913857"/>
            <a:ext cx="2279923" cy="659159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</p:cxnSp>
      <p:cxnSp>
        <p:nvCxnSpPr>
          <p:cNvPr id="57" name="Gerade Verbindung mit Pfeil 56"/>
          <p:cNvCxnSpPr>
            <a:stCxn id="80" idx="6"/>
          </p:cNvCxnSpPr>
          <p:nvPr/>
        </p:nvCxnSpPr>
        <p:spPr bwMode="auto">
          <a:xfrm>
            <a:off x="1139825" y="2266157"/>
            <a:ext cx="2064023" cy="1306859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</p:cxnSp>
      <p:pic>
        <p:nvPicPr>
          <p:cNvPr id="33819" name="Bild 54" descr="rbs1_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76475"/>
            <a:ext cx="517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Bild 58" descr="rbrs_0019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37063"/>
            <a:ext cx="593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Bild 59" descr="rbso_07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941888"/>
            <a:ext cx="2079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Gerade Verbindung 66"/>
          <p:cNvCxnSpPr>
            <a:stCxn id="34" idx="6"/>
          </p:cNvCxnSpPr>
          <p:nvPr/>
        </p:nvCxnSpPr>
        <p:spPr bwMode="auto">
          <a:xfrm>
            <a:off x="1859831" y="3850606"/>
            <a:ext cx="1496144" cy="910307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triangle" w="lg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</p:cxnSp>
      <p:sp>
        <p:nvSpPr>
          <p:cNvPr id="80" name="Smiley 79"/>
          <p:cNvSpPr/>
          <p:nvPr/>
        </p:nvSpPr>
        <p:spPr bwMode="auto">
          <a:xfrm>
            <a:off x="755650" y="2060575"/>
            <a:ext cx="384175" cy="411163"/>
          </a:xfrm>
          <a:prstGeom prst="smileyFace">
            <a:avLst/>
          </a:prstGeom>
          <a:solidFill>
            <a:srgbClr val="FFFF00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9" name="Smiley 38"/>
          <p:cNvSpPr/>
          <p:nvPr/>
        </p:nvSpPr>
        <p:spPr bwMode="auto">
          <a:xfrm>
            <a:off x="467544" y="3645024"/>
            <a:ext cx="384175" cy="411162"/>
          </a:xfrm>
          <a:prstGeom prst="smileyFace">
            <a:avLst/>
          </a:prstGeom>
          <a:solidFill>
            <a:srgbClr val="008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1" name="Smiley 40"/>
          <p:cNvSpPr/>
          <p:nvPr/>
        </p:nvSpPr>
        <p:spPr bwMode="auto">
          <a:xfrm>
            <a:off x="971600" y="3645024"/>
            <a:ext cx="384175" cy="411163"/>
          </a:xfrm>
          <a:prstGeom prst="smileyFace">
            <a:avLst/>
          </a:prstGeom>
          <a:solidFill>
            <a:srgbClr val="008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40" name="Gerade Verbindung mit Pfeil 39"/>
          <p:cNvCxnSpPr/>
          <p:nvPr/>
        </p:nvCxnSpPr>
        <p:spPr bwMode="auto">
          <a:xfrm>
            <a:off x="5003800" y="4652963"/>
            <a:ext cx="504825" cy="144462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</p:cxnSp>
      <p:pic>
        <p:nvPicPr>
          <p:cNvPr id="33829" name="Bild 8" descr="stk19918boj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3603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308304" y="213285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Entscheidung:</a:t>
            </a:r>
          </a:p>
          <a:p>
            <a:r>
              <a:rPr lang="de-DE" sz="1600" dirty="0" smtClean="0"/>
              <a:t>Messen oder </a:t>
            </a:r>
          </a:p>
          <a:p>
            <a:r>
              <a:rPr lang="de-DE" sz="1600" dirty="0" smtClean="0"/>
              <a:t>messen lassen!</a:t>
            </a:r>
            <a:endParaRPr lang="de-DE" sz="160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5935" y="3429000"/>
            <a:ext cx="1632181" cy="1224136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107504" y="155679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Internes Team</a:t>
            </a:r>
            <a:endParaRPr lang="de-DE" sz="1600" dirty="0"/>
          </a:p>
        </p:txBody>
      </p:sp>
      <p:sp>
        <p:nvSpPr>
          <p:cNvPr id="49" name="Textfeld 48"/>
          <p:cNvSpPr txBox="1"/>
          <p:nvPr/>
        </p:nvSpPr>
        <p:spPr>
          <a:xfrm>
            <a:off x="4716016" y="170080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Workshop Messstrategie</a:t>
            </a:r>
            <a:endParaRPr lang="de-DE" sz="1600" dirty="0"/>
          </a:p>
        </p:txBody>
      </p:sp>
      <p:sp>
        <p:nvSpPr>
          <p:cNvPr id="50" name="Textfeld 49"/>
          <p:cNvSpPr txBox="1"/>
          <p:nvPr/>
        </p:nvSpPr>
        <p:spPr>
          <a:xfrm>
            <a:off x="6444208" y="429309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Beratung von innen und außen...</a:t>
            </a:r>
            <a:endParaRPr lang="de-DE" sz="1400" dirty="0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6216" y="2204864"/>
            <a:ext cx="692696" cy="69269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4288" y="3212976"/>
            <a:ext cx="1670968" cy="1000884"/>
          </a:xfrm>
          <a:prstGeom prst="rect">
            <a:avLst/>
          </a:prstGeom>
        </p:spPr>
      </p:pic>
      <p:cxnSp>
        <p:nvCxnSpPr>
          <p:cNvPr id="58" name="Gerade Verbindung mit Pfeil 57"/>
          <p:cNvCxnSpPr/>
          <p:nvPr/>
        </p:nvCxnSpPr>
        <p:spPr bwMode="auto">
          <a:xfrm>
            <a:off x="4716016" y="4653136"/>
            <a:ext cx="0" cy="360040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</p:cxnSp>
      <p:sp>
        <p:nvSpPr>
          <p:cNvPr id="69" name="Textfeld 68"/>
          <p:cNvSpPr txBox="1"/>
          <p:nvPr/>
        </p:nvSpPr>
        <p:spPr>
          <a:xfrm>
            <a:off x="107504" y="422108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erfahrene externe Berater</a:t>
            </a:r>
            <a:endParaRPr lang="de-DE" sz="1600" dirty="0"/>
          </a:p>
        </p:txBody>
      </p:sp>
      <p:cxnSp>
        <p:nvCxnSpPr>
          <p:cNvPr id="74" name="Gerade Verbindung mit Pfeil 73"/>
          <p:cNvCxnSpPr/>
          <p:nvPr/>
        </p:nvCxnSpPr>
        <p:spPr bwMode="auto">
          <a:xfrm flipH="1" flipV="1">
            <a:off x="3707904" y="3789040"/>
            <a:ext cx="288032" cy="216024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</p:cxnSp>
      <p:cxnSp>
        <p:nvCxnSpPr>
          <p:cNvPr id="77" name="Gerade Verbindung 76"/>
          <p:cNvCxnSpPr>
            <a:stCxn id="34" idx="6"/>
          </p:cNvCxnSpPr>
          <p:nvPr/>
        </p:nvCxnSpPr>
        <p:spPr bwMode="auto">
          <a:xfrm flipV="1">
            <a:off x="1859831" y="3645024"/>
            <a:ext cx="1344017" cy="205582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triangle" w="lg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</p:cxnSp>
      <p:sp>
        <p:nvSpPr>
          <p:cNvPr id="81" name="Smiley 80"/>
          <p:cNvSpPr/>
          <p:nvPr/>
        </p:nvSpPr>
        <p:spPr bwMode="auto">
          <a:xfrm>
            <a:off x="8244408" y="1628800"/>
            <a:ext cx="384175" cy="409575"/>
          </a:xfrm>
          <a:prstGeom prst="smileyFace">
            <a:avLst/>
          </a:prstGeom>
          <a:solidFill>
            <a:srgbClr val="0000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" name="Smiley 81"/>
          <p:cNvSpPr/>
          <p:nvPr/>
        </p:nvSpPr>
        <p:spPr bwMode="auto">
          <a:xfrm>
            <a:off x="2987824" y="1844824"/>
            <a:ext cx="384175" cy="411163"/>
          </a:xfrm>
          <a:prstGeom prst="smileyFace">
            <a:avLst/>
          </a:prstGeom>
          <a:solidFill>
            <a:srgbClr val="008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83" name="Gerade Verbindung 82"/>
          <p:cNvCxnSpPr/>
          <p:nvPr/>
        </p:nvCxnSpPr>
        <p:spPr bwMode="auto">
          <a:xfrm>
            <a:off x="3347864" y="2122414"/>
            <a:ext cx="432048" cy="44249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triangle" w="lg"/>
          </a:ln>
          <a:effectLst>
            <a:outerShdw blurRad="88900" algn="ctr" rotWithShape="0">
              <a:srgbClr val="000000">
                <a:alpha val="39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29803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defRPr/>
            </a:pPr>
            <a:r>
              <a:rPr lang="de-DE" b="1" dirty="0" smtClean="0">
                <a:sym typeface="Book Antiqua" charset="0"/>
              </a:rPr>
              <a:t>Messen, Bilanzierung und Dokumentation</a:t>
            </a:r>
            <a:endParaRPr lang="de-DE" b="1" dirty="0"/>
          </a:p>
        </p:txBody>
      </p:sp>
      <p:pic>
        <p:nvPicPr>
          <p:cNvPr id="34818" name="Bild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 b="25151"/>
          <a:stretch/>
        </p:blipFill>
        <p:spPr bwMode="auto">
          <a:xfrm>
            <a:off x="1115616" y="2283431"/>
            <a:ext cx="6784451" cy="32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73688"/>
            <a:ext cx="6572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Bild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57788"/>
            <a:ext cx="6572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19872" y="436510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2158" y="1844824"/>
            <a:ext cx="582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Messergebnisse visualisieren und auswerten</a:t>
            </a:r>
            <a:r>
              <a:rPr lang="de-DE" sz="2400" dirty="0" smtClean="0"/>
              <a:t>: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73988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Powerpoin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Vorlage_Powerpoint</Template>
  <TotalTime>0</TotalTime>
  <Words>249</Words>
  <Application>Microsoft Office PowerPoint</Application>
  <PresentationFormat>Bildschirmpräsentation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Vorlage_Powerpoint</vt:lpstr>
      <vt:lpstr>1. Messen, Bilanzierung und Dokumentation  </vt:lpstr>
      <vt:lpstr>Messen, Bilanzierung und Dokumentation</vt:lpstr>
      <vt:lpstr>Messen, Bilanzierung und Dokumentation  </vt:lpstr>
      <vt:lpstr>Messen, Bilanzierung und Dokumentation</vt:lpstr>
      <vt:lpstr>Messen, Bilanzierung und Dokumentation</vt:lpstr>
      <vt:lpstr>Messung und Workflow in der Praxis</vt:lpstr>
      <vt:lpstr>Messen, Bilanzierung und Dokumentation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Einsparungen am Arbeitsplatz;  Mitarbeiter: Motivation und Richtlinien</dc:title>
  <dc:creator>Simon Mößinger</dc:creator>
  <cp:lastModifiedBy>Salome Hauger</cp:lastModifiedBy>
  <cp:revision>64</cp:revision>
  <dcterms:created xsi:type="dcterms:W3CDTF">2017-03-07T10:32:12Z</dcterms:created>
  <dcterms:modified xsi:type="dcterms:W3CDTF">2018-02-07T14:08:49Z</dcterms:modified>
</cp:coreProperties>
</file>